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0"/>
  </p:notesMasterIdLst>
  <p:sldIdLst>
    <p:sldId id="256" r:id="rId2"/>
    <p:sldId id="281" r:id="rId3"/>
    <p:sldId id="282" r:id="rId4"/>
    <p:sldId id="283" r:id="rId5"/>
    <p:sldId id="284" r:id="rId6"/>
    <p:sldId id="285" r:id="rId7"/>
    <p:sldId id="286" r:id="rId8"/>
    <p:sldId id="287" r:id="rId9"/>
    <p:sldId id="289" r:id="rId10"/>
    <p:sldId id="288" r:id="rId11"/>
    <p:sldId id="290" r:id="rId12"/>
    <p:sldId id="291" r:id="rId13"/>
    <p:sldId id="292" r:id="rId14"/>
    <p:sldId id="316" r:id="rId15"/>
    <p:sldId id="293" r:id="rId16"/>
    <p:sldId id="294" r:id="rId17"/>
    <p:sldId id="295" r:id="rId18"/>
    <p:sldId id="296" r:id="rId19"/>
    <p:sldId id="297" r:id="rId20"/>
    <p:sldId id="298" r:id="rId21"/>
    <p:sldId id="317" r:id="rId22"/>
    <p:sldId id="299"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8" r:id="rId39"/>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47DA000-5711-4E2C-B939-040369555583}">
          <p14:sldIdLst>
            <p14:sldId id="256"/>
            <p14:sldId id="281"/>
            <p14:sldId id="282"/>
            <p14:sldId id="283"/>
            <p14:sldId id="284"/>
            <p14:sldId id="285"/>
            <p14:sldId id="286"/>
            <p14:sldId id="287"/>
            <p14:sldId id="289"/>
            <p14:sldId id="288"/>
            <p14:sldId id="290"/>
            <p14:sldId id="291"/>
            <p14:sldId id="292"/>
            <p14:sldId id="316"/>
            <p14:sldId id="293"/>
            <p14:sldId id="294"/>
            <p14:sldId id="295"/>
            <p14:sldId id="296"/>
            <p14:sldId id="297"/>
            <p14:sldId id="298"/>
            <p14:sldId id="317"/>
            <p14:sldId id="299"/>
            <p14:sldId id="301"/>
            <p14:sldId id="302"/>
            <p14:sldId id="303"/>
            <p14:sldId id="304"/>
            <p14:sldId id="305"/>
            <p14:sldId id="306"/>
            <p14:sldId id="307"/>
            <p14:sldId id="308"/>
            <p14:sldId id="309"/>
            <p14:sldId id="310"/>
            <p14:sldId id="311"/>
            <p14:sldId id="312"/>
            <p14:sldId id="313"/>
            <p14:sldId id="314"/>
            <p14:sldId id="315"/>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a:srgbClr val="3333FF"/>
    <a:srgbClr val="E7E4DF"/>
    <a:srgbClr val="FFD09F"/>
    <a:srgbClr val="FFCE9D"/>
    <a:srgbClr val="6C5200"/>
    <a:srgbClr val="E4E1DC"/>
    <a:srgbClr val="ECE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7" autoAdjust="0"/>
    <p:restoredTop sz="85240" autoAdjust="0"/>
  </p:normalViewPr>
  <p:slideViewPr>
    <p:cSldViewPr snapToGrid="0">
      <p:cViewPr varScale="1">
        <p:scale>
          <a:sx n="67" d="100"/>
          <a:sy n="67" d="100"/>
        </p:scale>
        <p:origin x="606" y="66"/>
      </p:cViewPr>
      <p:guideLst/>
    </p:cSldViewPr>
  </p:slideViewPr>
  <p:outlineViewPr>
    <p:cViewPr>
      <p:scale>
        <a:sx n="33" d="100"/>
        <a:sy n="33" d="100"/>
      </p:scale>
      <p:origin x="0" y="-1865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3" y="2"/>
            <a:ext cx="3076363" cy="513508"/>
          </a:xfrm>
          <a:prstGeom prst="rect">
            <a:avLst/>
          </a:prstGeom>
        </p:spPr>
        <p:txBody>
          <a:bodyPr vert="horz" lIns="94729" tIns="47366" rIns="94729" bIns="47366" rtlCol="0"/>
          <a:lstStyle>
            <a:lvl1pPr algn="l">
              <a:defRPr sz="1200"/>
            </a:lvl1pPr>
          </a:lstStyle>
          <a:p>
            <a:endParaRPr lang="zh-CN" altLang="en-US"/>
          </a:p>
        </p:txBody>
      </p:sp>
      <p:sp>
        <p:nvSpPr>
          <p:cNvPr id="3" name="日期占位符 2"/>
          <p:cNvSpPr>
            <a:spLocks noGrp="1"/>
          </p:cNvSpPr>
          <p:nvPr>
            <p:ph type="dt" idx="1"/>
          </p:nvPr>
        </p:nvSpPr>
        <p:spPr>
          <a:xfrm>
            <a:off x="4021298" y="2"/>
            <a:ext cx="3076363" cy="513508"/>
          </a:xfrm>
          <a:prstGeom prst="rect">
            <a:avLst/>
          </a:prstGeom>
        </p:spPr>
        <p:txBody>
          <a:bodyPr vert="horz" lIns="94729" tIns="47366" rIns="94729" bIns="47366" rtlCol="0"/>
          <a:lstStyle>
            <a:lvl1pPr algn="r">
              <a:defRPr sz="1200"/>
            </a:lvl1pPr>
          </a:lstStyle>
          <a:p>
            <a:fld id="{62921E22-5363-4267-BCD8-21E898F00B98}" type="datetimeFigureOut">
              <a:rPr lang="zh-CN" altLang="en-US" smtClean="0"/>
              <a:t>2021/11/26</a:t>
            </a:fld>
            <a:endParaRPr lang="zh-CN" altLang="en-US"/>
          </a:p>
        </p:txBody>
      </p:sp>
      <p:sp>
        <p:nvSpPr>
          <p:cNvPr id="4" name="幻灯片图像占位符 3"/>
          <p:cNvSpPr>
            <a:spLocks noGrp="1" noRot="1" noChangeAspect="1"/>
          </p:cNvSpPr>
          <p:nvPr>
            <p:ph type="sldImg" idx="2"/>
          </p:nvPr>
        </p:nvSpPr>
        <p:spPr>
          <a:xfrm>
            <a:off x="481013" y="1279525"/>
            <a:ext cx="6137275" cy="3452813"/>
          </a:xfrm>
          <a:prstGeom prst="rect">
            <a:avLst/>
          </a:prstGeom>
          <a:noFill/>
          <a:ln w="12700">
            <a:solidFill>
              <a:prstClr val="black"/>
            </a:solidFill>
          </a:ln>
        </p:spPr>
        <p:txBody>
          <a:bodyPr vert="horz" lIns="94729" tIns="47366" rIns="94729" bIns="47366" rtlCol="0" anchor="ctr"/>
          <a:lstStyle/>
          <a:p>
            <a:endParaRPr lang="zh-CN" altLang="en-US"/>
          </a:p>
        </p:txBody>
      </p:sp>
      <p:sp>
        <p:nvSpPr>
          <p:cNvPr id="5" name="备注占位符 4"/>
          <p:cNvSpPr>
            <a:spLocks noGrp="1"/>
          </p:cNvSpPr>
          <p:nvPr>
            <p:ph type="body" sz="quarter" idx="3"/>
          </p:nvPr>
        </p:nvSpPr>
        <p:spPr>
          <a:xfrm>
            <a:off x="709931" y="4925411"/>
            <a:ext cx="5679440" cy="4029880"/>
          </a:xfrm>
          <a:prstGeom prst="rect">
            <a:avLst/>
          </a:prstGeom>
        </p:spPr>
        <p:txBody>
          <a:bodyPr vert="horz" lIns="94729" tIns="47366" rIns="94729" bIns="47366"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3" y="9721110"/>
            <a:ext cx="3076363" cy="513508"/>
          </a:xfrm>
          <a:prstGeom prst="rect">
            <a:avLst/>
          </a:prstGeom>
        </p:spPr>
        <p:txBody>
          <a:bodyPr vert="horz" lIns="94729" tIns="47366" rIns="94729" bIns="4736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1298" y="9721110"/>
            <a:ext cx="3076363" cy="513508"/>
          </a:xfrm>
          <a:prstGeom prst="rect">
            <a:avLst/>
          </a:prstGeom>
        </p:spPr>
        <p:txBody>
          <a:bodyPr vert="horz" lIns="94729" tIns="47366" rIns="94729" bIns="47366" rtlCol="0" anchor="b"/>
          <a:lstStyle>
            <a:lvl1pPr algn="r">
              <a:defRPr sz="1200"/>
            </a:lvl1pPr>
          </a:lstStyle>
          <a:p>
            <a:fld id="{BF87C50E-DBC6-4BF2-965B-4A7CC4E3EA22}" type="slidenum">
              <a:rPr lang="zh-CN" altLang="en-US" smtClean="0"/>
              <a:t>‹#›</a:t>
            </a:fld>
            <a:endParaRPr lang="zh-CN" altLang="en-US"/>
          </a:p>
        </p:txBody>
      </p:sp>
    </p:spTree>
    <p:extLst>
      <p:ext uri="{BB962C8B-B14F-4D97-AF65-F5344CB8AC3E}">
        <p14:creationId xmlns:p14="http://schemas.microsoft.com/office/powerpoint/2010/main" val="365555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a:t>
            </a:fld>
            <a:endParaRPr lang="zh-CN" altLang="en-US"/>
          </a:p>
        </p:txBody>
      </p:sp>
    </p:spTree>
    <p:extLst>
      <p:ext uri="{BB962C8B-B14F-4D97-AF65-F5344CB8AC3E}">
        <p14:creationId xmlns:p14="http://schemas.microsoft.com/office/powerpoint/2010/main" val="1892891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r>
              <a:rPr lang="zh-CN" altLang="en-US" dirty="0"/>
              <a:t>当然</a:t>
            </a:r>
            <a:r>
              <a:rPr lang="zh-CN" altLang="en-US"/>
              <a:t>可以。</a:t>
            </a: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10</a:t>
            </a:fld>
            <a:endParaRPr lang="zh-CN" altLang="en-US"/>
          </a:p>
        </p:txBody>
      </p:sp>
    </p:spTree>
    <p:extLst>
      <p:ext uri="{BB962C8B-B14F-4D97-AF65-F5344CB8AC3E}">
        <p14:creationId xmlns:p14="http://schemas.microsoft.com/office/powerpoint/2010/main" val="261539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11</a:t>
            </a:fld>
            <a:endParaRPr lang="zh-CN" altLang="en-US"/>
          </a:p>
        </p:txBody>
      </p:sp>
    </p:spTree>
    <p:extLst>
      <p:ext uri="{BB962C8B-B14F-4D97-AF65-F5344CB8AC3E}">
        <p14:creationId xmlns:p14="http://schemas.microsoft.com/office/powerpoint/2010/main" val="320968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12</a:t>
            </a:fld>
            <a:endParaRPr lang="zh-CN" altLang="en-US"/>
          </a:p>
        </p:txBody>
      </p:sp>
    </p:spTree>
    <p:extLst>
      <p:ext uri="{BB962C8B-B14F-4D97-AF65-F5344CB8AC3E}">
        <p14:creationId xmlns:p14="http://schemas.microsoft.com/office/powerpoint/2010/main" val="1638363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13</a:t>
            </a:fld>
            <a:endParaRPr lang="zh-CN" altLang="en-US"/>
          </a:p>
        </p:txBody>
      </p:sp>
    </p:spTree>
    <p:extLst>
      <p:ext uri="{BB962C8B-B14F-4D97-AF65-F5344CB8AC3E}">
        <p14:creationId xmlns:p14="http://schemas.microsoft.com/office/powerpoint/2010/main" val="1740159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15</a:t>
            </a:fld>
            <a:endParaRPr lang="zh-CN" altLang="en-US"/>
          </a:p>
        </p:txBody>
      </p:sp>
    </p:spTree>
    <p:extLst>
      <p:ext uri="{BB962C8B-B14F-4D97-AF65-F5344CB8AC3E}">
        <p14:creationId xmlns:p14="http://schemas.microsoft.com/office/powerpoint/2010/main" val="3802287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16</a:t>
            </a:fld>
            <a:endParaRPr lang="zh-CN" altLang="en-US"/>
          </a:p>
        </p:txBody>
      </p:sp>
    </p:spTree>
    <p:extLst>
      <p:ext uri="{BB962C8B-B14F-4D97-AF65-F5344CB8AC3E}">
        <p14:creationId xmlns:p14="http://schemas.microsoft.com/office/powerpoint/2010/main" val="2009759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17</a:t>
            </a:fld>
            <a:endParaRPr lang="zh-CN" altLang="en-US"/>
          </a:p>
        </p:txBody>
      </p:sp>
    </p:spTree>
    <p:extLst>
      <p:ext uri="{BB962C8B-B14F-4D97-AF65-F5344CB8AC3E}">
        <p14:creationId xmlns:p14="http://schemas.microsoft.com/office/powerpoint/2010/main" val="1300506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18</a:t>
            </a:fld>
            <a:endParaRPr lang="zh-CN" altLang="en-US"/>
          </a:p>
        </p:txBody>
      </p:sp>
    </p:spTree>
    <p:extLst>
      <p:ext uri="{BB962C8B-B14F-4D97-AF65-F5344CB8AC3E}">
        <p14:creationId xmlns:p14="http://schemas.microsoft.com/office/powerpoint/2010/main" val="3608814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19</a:t>
            </a:fld>
            <a:endParaRPr lang="zh-CN" altLang="en-US"/>
          </a:p>
        </p:txBody>
      </p:sp>
    </p:spTree>
    <p:extLst>
      <p:ext uri="{BB962C8B-B14F-4D97-AF65-F5344CB8AC3E}">
        <p14:creationId xmlns:p14="http://schemas.microsoft.com/office/powerpoint/2010/main" val="2897164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20</a:t>
            </a:fld>
            <a:endParaRPr lang="zh-CN" altLang="en-US"/>
          </a:p>
        </p:txBody>
      </p:sp>
    </p:spTree>
    <p:extLst>
      <p:ext uri="{BB962C8B-B14F-4D97-AF65-F5344CB8AC3E}">
        <p14:creationId xmlns:p14="http://schemas.microsoft.com/office/powerpoint/2010/main" val="234354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a:t>
            </a:fld>
            <a:endParaRPr lang="zh-CN" altLang="en-US"/>
          </a:p>
        </p:txBody>
      </p:sp>
    </p:spTree>
    <p:extLst>
      <p:ext uri="{BB962C8B-B14F-4D97-AF65-F5344CB8AC3E}">
        <p14:creationId xmlns:p14="http://schemas.microsoft.com/office/powerpoint/2010/main" val="4240562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22</a:t>
            </a:fld>
            <a:endParaRPr lang="zh-CN" altLang="en-US"/>
          </a:p>
        </p:txBody>
      </p:sp>
    </p:spTree>
    <p:extLst>
      <p:ext uri="{BB962C8B-B14F-4D97-AF65-F5344CB8AC3E}">
        <p14:creationId xmlns:p14="http://schemas.microsoft.com/office/powerpoint/2010/main" val="4154281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23</a:t>
            </a:fld>
            <a:endParaRPr lang="zh-CN" altLang="en-US"/>
          </a:p>
        </p:txBody>
      </p:sp>
    </p:spTree>
    <p:extLst>
      <p:ext uri="{BB962C8B-B14F-4D97-AF65-F5344CB8AC3E}">
        <p14:creationId xmlns:p14="http://schemas.microsoft.com/office/powerpoint/2010/main" val="2887468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24</a:t>
            </a:fld>
            <a:endParaRPr lang="zh-CN" altLang="en-US"/>
          </a:p>
        </p:txBody>
      </p:sp>
    </p:spTree>
    <p:extLst>
      <p:ext uri="{BB962C8B-B14F-4D97-AF65-F5344CB8AC3E}">
        <p14:creationId xmlns:p14="http://schemas.microsoft.com/office/powerpoint/2010/main" val="2449179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25</a:t>
            </a:fld>
            <a:endParaRPr lang="zh-CN" altLang="en-US"/>
          </a:p>
        </p:txBody>
      </p:sp>
    </p:spTree>
    <p:extLst>
      <p:ext uri="{BB962C8B-B14F-4D97-AF65-F5344CB8AC3E}">
        <p14:creationId xmlns:p14="http://schemas.microsoft.com/office/powerpoint/2010/main" val="30925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26</a:t>
            </a:fld>
            <a:endParaRPr lang="zh-CN" altLang="en-US"/>
          </a:p>
        </p:txBody>
      </p:sp>
    </p:spTree>
    <p:extLst>
      <p:ext uri="{BB962C8B-B14F-4D97-AF65-F5344CB8AC3E}">
        <p14:creationId xmlns:p14="http://schemas.microsoft.com/office/powerpoint/2010/main" val="1141780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27</a:t>
            </a:fld>
            <a:endParaRPr lang="zh-CN" altLang="en-US"/>
          </a:p>
        </p:txBody>
      </p:sp>
    </p:spTree>
    <p:extLst>
      <p:ext uri="{BB962C8B-B14F-4D97-AF65-F5344CB8AC3E}">
        <p14:creationId xmlns:p14="http://schemas.microsoft.com/office/powerpoint/2010/main" val="2042071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28</a:t>
            </a:fld>
            <a:endParaRPr lang="zh-CN" altLang="en-US"/>
          </a:p>
        </p:txBody>
      </p:sp>
    </p:spTree>
    <p:extLst>
      <p:ext uri="{BB962C8B-B14F-4D97-AF65-F5344CB8AC3E}">
        <p14:creationId xmlns:p14="http://schemas.microsoft.com/office/powerpoint/2010/main" val="670088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29</a:t>
            </a:fld>
            <a:endParaRPr lang="zh-CN" altLang="en-US"/>
          </a:p>
        </p:txBody>
      </p:sp>
    </p:spTree>
    <p:extLst>
      <p:ext uri="{BB962C8B-B14F-4D97-AF65-F5344CB8AC3E}">
        <p14:creationId xmlns:p14="http://schemas.microsoft.com/office/powerpoint/2010/main" val="3905283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30</a:t>
            </a:fld>
            <a:endParaRPr lang="zh-CN" altLang="en-US"/>
          </a:p>
        </p:txBody>
      </p:sp>
    </p:spTree>
    <p:extLst>
      <p:ext uri="{BB962C8B-B14F-4D97-AF65-F5344CB8AC3E}">
        <p14:creationId xmlns:p14="http://schemas.microsoft.com/office/powerpoint/2010/main" val="1540988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31</a:t>
            </a:fld>
            <a:endParaRPr lang="zh-CN" altLang="en-US"/>
          </a:p>
        </p:txBody>
      </p:sp>
    </p:spTree>
    <p:extLst>
      <p:ext uri="{BB962C8B-B14F-4D97-AF65-F5344CB8AC3E}">
        <p14:creationId xmlns:p14="http://schemas.microsoft.com/office/powerpoint/2010/main" val="314045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a:t>
            </a:fld>
            <a:endParaRPr lang="zh-CN" altLang="en-US"/>
          </a:p>
        </p:txBody>
      </p:sp>
    </p:spTree>
    <p:extLst>
      <p:ext uri="{BB962C8B-B14F-4D97-AF65-F5344CB8AC3E}">
        <p14:creationId xmlns:p14="http://schemas.microsoft.com/office/powerpoint/2010/main" val="129487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32</a:t>
            </a:fld>
            <a:endParaRPr lang="zh-CN" altLang="en-US"/>
          </a:p>
        </p:txBody>
      </p:sp>
    </p:spTree>
    <p:extLst>
      <p:ext uri="{BB962C8B-B14F-4D97-AF65-F5344CB8AC3E}">
        <p14:creationId xmlns:p14="http://schemas.microsoft.com/office/powerpoint/2010/main" val="27218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33</a:t>
            </a:fld>
            <a:endParaRPr lang="zh-CN" altLang="en-US"/>
          </a:p>
        </p:txBody>
      </p:sp>
    </p:spTree>
    <p:extLst>
      <p:ext uri="{BB962C8B-B14F-4D97-AF65-F5344CB8AC3E}">
        <p14:creationId xmlns:p14="http://schemas.microsoft.com/office/powerpoint/2010/main" val="2618168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34</a:t>
            </a:fld>
            <a:endParaRPr lang="zh-CN" altLang="en-US"/>
          </a:p>
        </p:txBody>
      </p:sp>
    </p:spTree>
    <p:extLst>
      <p:ext uri="{BB962C8B-B14F-4D97-AF65-F5344CB8AC3E}">
        <p14:creationId xmlns:p14="http://schemas.microsoft.com/office/powerpoint/2010/main" val="4258030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35</a:t>
            </a:fld>
            <a:endParaRPr lang="zh-CN" altLang="en-US"/>
          </a:p>
        </p:txBody>
      </p:sp>
    </p:spTree>
    <p:extLst>
      <p:ext uri="{BB962C8B-B14F-4D97-AF65-F5344CB8AC3E}">
        <p14:creationId xmlns:p14="http://schemas.microsoft.com/office/powerpoint/2010/main" val="509559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36</a:t>
            </a:fld>
            <a:endParaRPr lang="zh-CN" altLang="en-US"/>
          </a:p>
        </p:txBody>
      </p:sp>
    </p:spTree>
    <p:extLst>
      <p:ext uri="{BB962C8B-B14F-4D97-AF65-F5344CB8AC3E}">
        <p14:creationId xmlns:p14="http://schemas.microsoft.com/office/powerpoint/2010/main" val="4058815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37</a:t>
            </a:fld>
            <a:endParaRPr lang="zh-CN" altLang="en-US"/>
          </a:p>
        </p:txBody>
      </p:sp>
    </p:spTree>
    <p:extLst>
      <p:ext uri="{BB962C8B-B14F-4D97-AF65-F5344CB8AC3E}">
        <p14:creationId xmlns:p14="http://schemas.microsoft.com/office/powerpoint/2010/main" val="145306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4</a:t>
            </a:fld>
            <a:endParaRPr lang="zh-CN" altLang="en-US"/>
          </a:p>
        </p:txBody>
      </p:sp>
    </p:spTree>
    <p:extLst>
      <p:ext uri="{BB962C8B-B14F-4D97-AF65-F5344CB8AC3E}">
        <p14:creationId xmlns:p14="http://schemas.microsoft.com/office/powerpoint/2010/main" val="1759505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5</a:t>
            </a:fld>
            <a:endParaRPr lang="zh-CN" altLang="en-US"/>
          </a:p>
        </p:txBody>
      </p:sp>
    </p:spTree>
    <p:extLst>
      <p:ext uri="{BB962C8B-B14F-4D97-AF65-F5344CB8AC3E}">
        <p14:creationId xmlns:p14="http://schemas.microsoft.com/office/powerpoint/2010/main" val="6485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6</a:t>
            </a:fld>
            <a:endParaRPr lang="zh-CN" altLang="en-US"/>
          </a:p>
        </p:txBody>
      </p:sp>
    </p:spTree>
    <p:extLst>
      <p:ext uri="{BB962C8B-B14F-4D97-AF65-F5344CB8AC3E}">
        <p14:creationId xmlns:p14="http://schemas.microsoft.com/office/powerpoint/2010/main" val="219318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7</a:t>
            </a:fld>
            <a:endParaRPr lang="zh-CN" altLang="en-US"/>
          </a:p>
        </p:txBody>
      </p:sp>
    </p:spTree>
    <p:extLst>
      <p:ext uri="{BB962C8B-B14F-4D97-AF65-F5344CB8AC3E}">
        <p14:creationId xmlns:p14="http://schemas.microsoft.com/office/powerpoint/2010/main" val="2438344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8</a:t>
            </a:fld>
            <a:endParaRPr lang="zh-CN" altLang="en-US"/>
          </a:p>
        </p:txBody>
      </p:sp>
    </p:spTree>
    <p:extLst>
      <p:ext uri="{BB962C8B-B14F-4D97-AF65-F5344CB8AC3E}">
        <p14:creationId xmlns:p14="http://schemas.microsoft.com/office/powerpoint/2010/main" val="30252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7501">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9</a:t>
            </a:fld>
            <a:endParaRPr lang="zh-CN" altLang="en-US"/>
          </a:p>
        </p:txBody>
      </p:sp>
    </p:spTree>
    <p:extLst>
      <p:ext uri="{BB962C8B-B14F-4D97-AF65-F5344CB8AC3E}">
        <p14:creationId xmlns:p14="http://schemas.microsoft.com/office/powerpoint/2010/main" val="2682381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C3FE55A-F96C-486D-B915-F9C8C9231B94}" type="datetime1">
              <a:rPr lang="zh-CN" altLang="en-US" smtClean="0"/>
              <a:t>2021/11/26</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6216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C185FB8-F17D-44DB-834B-83F55ECE65C1}" type="datetime1">
              <a:rPr lang="zh-CN" altLang="en-US" smtClean="0"/>
              <a:t>2021/11/26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0699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E6D9028-82D8-44B8-AE27-5220958781CA}" type="datetime1">
              <a:rPr lang="zh-CN" altLang="en-US" smtClean="0"/>
              <a:t>2021/11/26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27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42FEF0-5E0F-493B-9B73-8E91266801F1}" type="datetime1">
              <a:rPr lang="zh-CN" altLang="en-US" smtClean="0"/>
              <a:t>2021/11/26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8364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3C1F088-CAF9-487B-88AA-7A109C327D0D}" type="datetime1">
              <a:rPr lang="zh-CN" altLang="en-US" smtClean="0"/>
              <a:t>2021/11/26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842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8EE2D7C-ED57-4821-82D4-008477E05330}" type="datetime1">
              <a:rPr lang="zh-CN" altLang="en-US" smtClean="0"/>
              <a:t>2021/11/26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988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A38C40A-6390-418A-ACDD-627770A14607}" type="datetime1">
              <a:rPr lang="zh-CN" altLang="en-US" smtClean="0"/>
              <a:t>2021/11/26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834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3A6F4AF-195B-4EFB-8AE1-95EFF0CD6488}" type="datetime1">
              <a:rPr lang="zh-CN" altLang="en-US" smtClean="0"/>
              <a:t>2021/11/26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154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2D4613-C87B-48E8-B234-B360D25CA9FB}" type="datetime1">
              <a:rPr lang="zh-CN" altLang="en-US" smtClean="0"/>
              <a:t>2021/11/26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C08A6B1-A78C-47EB-92DF-8648CDD76AF2}" type="slidenum">
              <a:rPr lang="zh-CN" altLang="en-US" smtClean="0"/>
              <a:t>‹#›</a:t>
            </a:fld>
            <a:endParaRPr lang="zh-CN" altLang="en-US"/>
          </a:p>
        </p:txBody>
      </p:sp>
    </p:spTree>
    <p:extLst>
      <p:ext uri="{BB962C8B-B14F-4D97-AF65-F5344CB8AC3E}">
        <p14:creationId xmlns:p14="http://schemas.microsoft.com/office/powerpoint/2010/main" val="3237836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A0B1F4-C9B9-4C4F-A309-7AA23C72DD94}" type="datetime1">
              <a:rPr lang="zh-CN" altLang="en-US" smtClean="0"/>
              <a:t>2021/11/26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169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8AD3041-72E0-4445-BD62-B853EEF3A89F}" type="datetime1">
              <a:rPr lang="zh-CN" altLang="en-US" smtClean="0"/>
              <a:t>2021/11/26</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312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FBF391A-CCBC-4E56-B21B-2794295EE278}" type="datetime1">
              <a:rPr lang="zh-CN" altLang="en-US" smtClean="0"/>
              <a:t>2021/11/26</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C08A6B1-A78C-47EB-92DF-8648CDD76AF2}" type="slidenum">
              <a:rPr lang="zh-CN" altLang="en-US" smtClean="0"/>
              <a:t>‹#›</a:t>
            </a:fld>
            <a:endParaRPr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331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93.png"/><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61B334F-B178-4543-8300-F0D524414D4B}"/>
              </a:ext>
            </a:extLst>
          </p:cNvPr>
          <p:cNvSpPr>
            <a:spLocks noGrp="1"/>
          </p:cNvSpPr>
          <p:nvPr>
            <p:ph type="ctrTitle"/>
          </p:nvPr>
        </p:nvSpPr>
        <p:spPr/>
        <p:txBody>
          <a:bodyPr/>
          <a:lstStyle/>
          <a:p>
            <a:r>
              <a:rPr lang="zh-CN" altLang="en-US" dirty="0">
                <a:latin typeface="华文彩云" panose="02010800040101010101" pitchFamily="2" charset="-122"/>
                <a:ea typeface="华文彩云" panose="02010800040101010101" pitchFamily="2" charset="-122"/>
              </a:rPr>
              <a:t>数据结构</a:t>
            </a:r>
          </a:p>
        </p:txBody>
      </p:sp>
      <p:sp>
        <p:nvSpPr>
          <p:cNvPr id="3" name="副标题 2">
            <a:extLst>
              <a:ext uri="{FF2B5EF4-FFF2-40B4-BE49-F238E27FC236}">
                <a16:creationId xmlns:a16="http://schemas.microsoft.com/office/drawing/2014/main" xmlns="" id="{C22CC6DF-7265-460A-95BC-7F39BEC9F654}"/>
              </a:ext>
            </a:extLst>
          </p:cNvPr>
          <p:cNvSpPr>
            <a:spLocks noGrp="1"/>
          </p:cNvSpPr>
          <p:nvPr>
            <p:ph type="subTitle" idx="1"/>
          </p:nvPr>
        </p:nvSpPr>
        <p:spPr>
          <a:xfrm>
            <a:off x="2417780" y="3531204"/>
            <a:ext cx="8637072" cy="1683976"/>
          </a:xfrm>
        </p:spPr>
        <p:txBody>
          <a:bodyPr>
            <a:normAutofit/>
          </a:bodyPr>
          <a:lstStyle/>
          <a:p>
            <a:r>
              <a:rPr lang="zh-CN" altLang="en-US" sz="5400" dirty="0">
                <a:latin typeface="华文隶书" panose="02010800040101010101" pitchFamily="2" charset="-122"/>
                <a:ea typeface="华文隶书" panose="02010800040101010101" pitchFamily="2" charset="-122"/>
              </a:rPr>
              <a:t>查找</a:t>
            </a:r>
            <a:r>
              <a:rPr lang="zh-CN" altLang="en-US" sz="5400" dirty="0">
                <a:latin typeface="+mj-ea"/>
                <a:ea typeface="+mj-ea"/>
              </a:rPr>
              <a:t>（一）</a:t>
            </a:r>
            <a:endParaRPr lang="en-US" altLang="zh-CN" sz="5400" dirty="0">
              <a:latin typeface="+mj-ea"/>
              <a:ea typeface="+mj-ea"/>
            </a:endParaRPr>
          </a:p>
        </p:txBody>
      </p:sp>
      <p:sp>
        <p:nvSpPr>
          <p:cNvPr id="4" name="矩形 3">
            <a:extLst>
              <a:ext uri="{FF2B5EF4-FFF2-40B4-BE49-F238E27FC236}">
                <a16:creationId xmlns:a16="http://schemas.microsoft.com/office/drawing/2014/main" xmlns="" id="{CEFD706D-70F1-496E-937C-E15DF8F123D9}"/>
              </a:ext>
            </a:extLst>
          </p:cNvPr>
          <p:cNvSpPr/>
          <p:nvPr/>
        </p:nvSpPr>
        <p:spPr>
          <a:xfrm>
            <a:off x="5803708" y="5308917"/>
            <a:ext cx="4185761" cy="461665"/>
          </a:xfrm>
          <a:prstGeom prst="rect">
            <a:avLst/>
          </a:prstGeom>
        </p:spPr>
        <p:txBody>
          <a:bodyPr wrap="none">
            <a:spAutoFit/>
          </a:bodyPr>
          <a:lstStyle/>
          <a:p>
            <a:r>
              <a:rPr lang="zh-CN" altLang="en-US" sz="2400" dirty="0"/>
              <a:t>深圳大学电子与信息工程学院</a:t>
            </a:r>
          </a:p>
        </p:txBody>
      </p:sp>
      <p:sp>
        <p:nvSpPr>
          <p:cNvPr id="6" name="矩形 5">
            <a:extLst>
              <a:ext uri="{FF2B5EF4-FFF2-40B4-BE49-F238E27FC236}">
                <a16:creationId xmlns:a16="http://schemas.microsoft.com/office/drawing/2014/main" xmlns="" id="{8D2850F7-60AD-406E-8C5A-DAC20EA0B562}"/>
              </a:ext>
            </a:extLst>
          </p:cNvPr>
          <p:cNvSpPr/>
          <p:nvPr/>
        </p:nvSpPr>
        <p:spPr>
          <a:xfrm>
            <a:off x="9908540" y="4940990"/>
            <a:ext cx="1569660" cy="92333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周飞</a:t>
            </a:r>
          </a:p>
        </p:txBody>
      </p:sp>
    </p:spTree>
    <p:extLst>
      <p:ext uri="{BB962C8B-B14F-4D97-AF65-F5344CB8AC3E}">
        <p14:creationId xmlns:p14="http://schemas.microsoft.com/office/powerpoint/2010/main" val="326552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一、顺序查找（算法）</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10</a:t>
            </a:fld>
            <a:endParaRPr lang="zh-CN" altLang="en-US"/>
          </a:p>
        </p:txBody>
      </p:sp>
      <p:pic>
        <p:nvPicPr>
          <p:cNvPr id="7" name="图片 6">
            <a:extLst>
              <a:ext uri="{FF2B5EF4-FFF2-40B4-BE49-F238E27FC236}">
                <a16:creationId xmlns:a16="http://schemas.microsoft.com/office/drawing/2014/main" xmlns="" id="{049E172E-6806-4CD4-B8C3-A5DE330A1E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83607" y="2952485"/>
            <a:ext cx="7040017" cy="3188300"/>
          </a:xfrm>
          <a:prstGeom prst="rect">
            <a:avLst/>
          </a:prstGeom>
        </p:spPr>
      </p:pic>
      <p:sp>
        <p:nvSpPr>
          <p:cNvPr id="9" name="矩形 8">
            <a:extLst>
              <a:ext uri="{FF2B5EF4-FFF2-40B4-BE49-F238E27FC236}">
                <a16:creationId xmlns:a16="http://schemas.microsoft.com/office/drawing/2014/main" xmlns="" id="{75A56D8E-5635-4EBF-925D-DE3B2B9B6FF9}"/>
              </a:ext>
            </a:extLst>
          </p:cNvPr>
          <p:cNvSpPr/>
          <p:nvPr/>
        </p:nvSpPr>
        <p:spPr>
          <a:xfrm>
            <a:off x="3988416" y="6264911"/>
            <a:ext cx="4134465" cy="523220"/>
          </a:xfrm>
          <a:prstGeom prst="rect">
            <a:avLst/>
          </a:prstGeom>
        </p:spPr>
        <p:txBody>
          <a:bodyPr wrap="none">
            <a:spAutoFit/>
          </a:bodyPr>
          <a:lstStyle/>
          <a:p>
            <a:pPr lvl="0" defTabSz="914400">
              <a:defRPr/>
            </a:pPr>
            <a:r>
              <a:rPr lang="zh-CN" altLang="en-US" sz="2800" dirty="0">
                <a:solidFill>
                  <a:srgbClr val="FFFF00"/>
                </a:solidFill>
              </a:rPr>
              <a:t>可不可以从前往后查找？</a:t>
            </a:r>
          </a:p>
        </p:txBody>
      </p:sp>
    </p:spTree>
    <p:extLst>
      <p:ext uri="{BB962C8B-B14F-4D97-AF65-F5344CB8AC3E}">
        <p14:creationId xmlns:p14="http://schemas.microsoft.com/office/powerpoint/2010/main" val="169116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一、顺序查找（算法性能分析）</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11</a:t>
            </a:fld>
            <a:endParaRPr lang="zh-CN" altLang="en-US"/>
          </a:p>
        </p:txBody>
      </p:sp>
      <p:pic>
        <p:nvPicPr>
          <p:cNvPr id="5" name="图片 4">
            <a:extLst>
              <a:ext uri="{FF2B5EF4-FFF2-40B4-BE49-F238E27FC236}">
                <a16:creationId xmlns:a16="http://schemas.microsoft.com/office/drawing/2014/main" xmlns="" id="{2C5B0E66-C4D2-439B-BA60-D44E87513A0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49412" y="3133366"/>
            <a:ext cx="6207309" cy="821309"/>
          </a:xfrm>
          <a:prstGeom prst="rect">
            <a:avLst/>
          </a:prstGeom>
        </p:spPr>
      </p:pic>
      <p:pic>
        <p:nvPicPr>
          <p:cNvPr id="6" name="图片 5">
            <a:extLst>
              <a:ext uri="{FF2B5EF4-FFF2-40B4-BE49-F238E27FC236}">
                <a16:creationId xmlns:a16="http://schemas.microsoft.com/office/drawing/2014/main" xmlns="" id="{5F4AF62B-A3E8-4775-A0D3-8F697F24CEB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30165" y="3954675"/>
            <a:ext cx="7262036" cy="624691"/>
          </a:xfrm>
          <a:prstGeom prst="rect">
            <a:avLst/>
          </a:prstGeom>
        </p:spPr>
      </p:pic>
      <p:pic>
        <p:nvPicPr>
          <p:cNvPr id="7" name="图片 6">
            <a:extLst>
              <a:ext uri="{FF2B5EF4-FFF2-40B4-BE49-F238E27FC236}">
                <a16:creationId xmlns:a16="http://schemas.microsoft.com/office/drawing/2014/main" xmlns="" id="{87CCB7C2-70E8-4B37-8D4F-111494F5BEE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80060" y="4684593"/>
            <a:ext cx="10659140" cy="734485"/>
          </a:xfrm>
          <a:prstGeom prst="rect">
            <a:avLst/>
          </a:prstGeom>
        </p:spPr>
      </p:pic>
      <p:sp>
        <p:nvSpPr>
          <p:cNvPr id="9" name="文本框 8">
            <a:extLst>
              <a:ext uri="{FF2B5EF4-FFF2-40B4-BE49-F238E27FC236}">
                <a16:creationId xmlns:a16="http://schemas.microsoft.com/office/drawing/2014/main" xmlns="" id="{D9740A4E-DE2C-4C6D-8AF0-9723F5BB1739}"/>
              </a:ext>
            </a:extLst>
          </p:cNvPr>
          <p:cNvSpPr txBox="1"/>
          <p:nvPr/>
        </p:nvSpPr>
        <p:spPr>
          <a:xfrm>
            <a:off x="7666991" y="5560557"/>
            <a:ext cx="2488052" cy="461665"/>
          </a:xfrm>
          <a:prstGeom prst="rect">
            <a:avLst/>
          </a:prstGeom>
          <a:noFill/>
        </p:spPr>
        <p:txBody>
          <a:bodyPr wrap="square" rtlCol="0">
            <a:spAutoFit/>
          </a:bodyPr>
          <a:lstStyle/>
          <a:p>
            <a:r>
              <a:rPr lang="zh-CN" altLang="en-US" sz="2400" dirty="0"/>
              <a:t>如果不相等呢？</a:t>
            </a:r>
          </a:p>
        </p:txBody>
      </p:sp>
      <p:sp>
        <p:nvSpPr>
          <p:cNvPr id="11" name="文本框 10">
            <a:extLst>
              <a:ext uri="{FF2B5EF4-FFF2-40B4-BE49-F238E27FC236}">
                <a16:creationId xmlns:a16="http://schemas.microsoft.com/office/drawing/2014/main" xmlns="" id="{404A48DA-CEC4-444F-B10C-C4014F0CAC0D}"/>
              </a:ext>
            </a:extLst>
          </p:cNvPr>
          <p:cNvSpPr txBox="1"/>
          <p:nvPr/>
        </p:nvSpPr>
        <p:spPr>
          <a:xfrm>
            <a:off x="885569" y="5514391"/>
            <a:ext cx="6102000" cy="461665"/>
          </a:xfrm>
          <a:prstGeom prst="rect">
            <a:avLst/>
          </a:prstGeom>
          <a:noFill/>
        </p:spPr>
        <p:txBody>
          <a:bodyPr wrap="square">
            <a:spAutoFit/>
          </a:bodyPr>
          <a:lstStyle/>
          <a:p>
            <a:r>
              <a:rPr lang="zh-CN" altLang="en-US" sz="2400" dirty="0"/>
              <a:t>如果概率相等，元素存放位置随意！</a:t>
            </a:r>
            <a:endParaRPr lang="en-US" altLang="zh-CN" sz="2400" dirty="0"/>
          </a:p>
        </p:txBody>
      </p:sp>
    </p:spTree>
    <p:extLst>
      <p:ext uri="{BB962C8B-B14F-4D97-AF65-F5344CB8AC3E}">
        <p14:creationId xmlns:p14="http://schemas.microsoft.com/office/powerpoint/2010/main" val="77492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一、顺序查找（不等概率）</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12</a:t>
            </a:fld>
            <a:endParaRPr lang="zh-CN" altLang="en-US"/>
          </a:p>
        </p:txBody>
      </p:sp>
      <p:pic>
        <p:nvPicPr>
          <p:cNvPr id="9" name="图片 8">
            <a:extLst>
              <a:ext uri="{FF2B5EF4-FFF2-40B4-BE49-F238E27FC236}">
                <a16:creationId xmlns:a16="http://schemas.microsoft.com/office/drawing/2014/main" xmlns="" id="{27A62A7A-FB58-4F65-976D-DD46DA88F98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68807" y="2914385"/>
            <a:ext cx="6964326" cy="1113698"/>
          </a:xfrm>
          <a:prstGeom prst="rect">
            <a:avLst/>
          </a:prstGeom>
        </p:spPr>
      </p:pic>
      <p:pic>
        <p:nvPicPr>
          <p:cNvPr id="10" name="图片 9">
            <a:extLst>
              <a:ext uri="{FF2B5EF4-FFF2-40B4-BE49-F238E27FC236}">
                <a16:creationId xmlns:a16="http://schemas.microsoft.com/office/drawing/2014/main" xmlns="" id="{A9BAF667-4486-4A43-896F-4D19E9C250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69312" y="4295957"/>
            <a:ext cx="8346558" cy="1585513"/>
          </a:xfrm>
          <a:prstGeom prst="rect">
            <a:avLst/>
          </a:prstGeom>
          <a:ln>
            <a:solidFill>
              <a:srgbClr val="66FF99"/>
            </a:solidFill>
          </a:ln>
        </p:spPr>
      </p:pic>
    </p:spTree>
    <p:extLst>
      <p:ext uri="{BB962C8B-B14F-4D97-AF65-F5344CB8AC3E}">
        <p14:creationId xmlns:p14="http://schemas.microsoft.com/office/powerpoint/2010/main" val="37400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一、顺序查找（特点）</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13</a:t>
            </a:fld>
            <a:endParaRPr lang="zh-CN" altLang="en-US"/>
          </a:p>
        </p:txBody>
      </p:sp>
      <p:pic>
        <p:nvPicPr>
          <p:cNvPr id="5" name="图片 4">
            <a:extLst>
              <a:ext uri="{FF2B5EF4-FFF2-40B4-BE49-F238E27FC236}">
                <a16:creationId xmlns:a16="http://schemas.microsoft.com/office/drawing/2014/main" xmlns="" id="{47E88D84-5D87-4FBE-A4C1-172F4F4D08D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87549" y="2914386"/>
            <a:ext cx="6719778" cy="1523330"/>
          </a:xfrm>
          <a:prstGeom prst="rect">
            <a:avLst/>
          </a:prstGeom>
        </p:spPr>
      </p:pic>
      <p:pic>
        <p:nvPicPr>
          <p:cNvPr id="6" name="图片 5">
            <a:extLst>
              <a:ext uri="{FF2B5EF4-FFF2-40B4-BE49-F238E27FC236}">
                <a16:creationId xmlns:a16="http://schemas.microsoft.com/office/drawing/2014/main" xmlns="" id="{17D8BFB6-D62B-413C-858D-9ECE4C874D8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15141" y="4434649"/>
            <a:ext cx="6246626" cy="1537151"/>
          </a:xfrm>
          <a:prstGeom prst="rect">
            <a:avLst/>
          </a:prstGeom>
        </p:spPr>
      </p:pic>
    </p:spTree>
    <p:extLst>
      <p:ext uri="{BB962C8B-B14F-4D97-AF65-F5344CB8AC3E}">
        <p14:creationId xmlns:p14="http://schemas.microsoft.com/office/powerpoint/2010/main" val="221113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561F54C-63CE-49C0-833F-745F8230AB7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xmlns="" id="{2CCE4A79-D4F8-45FC-B99E-980B17D3879B}"/>
              </a:ext>
            </a:extLst>
          </p:cNvPr>
          <p:cNvSpPr>
            <a:spLocks noGrp="1"/>
          </p:cNvSpPr>
          <p:nvPr>
            <p:ph idx="1"/>
          </p:nvPr>
        </p:nvSpPr>
        <p:spPr/>
        <p:txBody>
          <a:bodyPr>
            <a:normAutofit/>
          </a:bodyPr>
          <a:lstStyle/>
          <a:p>
            <a:r>
              <a:rPr lang="en-US" altLang="zh-CN" sz="2400" kern="100" dirty="0">
                <a:effectLst/>
                <a:latin typeface="宋体" panose="02010600030101010101" pitchFamily="2" charset="-122"/>
                <a:cs typeface="Arial" panose="020B0604020202020204" pitchFamily="34" charset="0"/>
              </a:rPr>
              <a:t>9. </a:t>
            </a:r>
            <a:r>
              <a:rPr lang="zh-CN" altLang="zh-CN" sz="2400" kern="100" dirty="0">
                <a:effectLst/>
                <a:ea typeface="宋体" panose="02010600030101010101" pitchFamily="2" charset="-122"/>
                <a:cs typeface="Arial" panose="020B0604020202020204" pitchFamily="34" charset="0"/>
              </a:rPr>
              <a:t>顺序查找方法只能在顺序存储结构上进行。</a:t>
            </a:r>
            <a:r>
              <a:rPr lang="en-US" altLang="zh-CN" sz="2400" kern="100" dirty="0">
                <a:effectLst/>
                <a:ea typeface="宋体" panose="02010600030101010101" pitchFamily="2" charset="-122"/>
                <a:cs typeface="Arial" panose="020B0604020202020204" pitchFamily="34" charset="0"/>
              </a:rPr>
              <a:t>	   </a:t>
            </a:r>
            <a:r>
              <a:rPr lang="zh-CN" altLang="zh-CN" sz="2400" kern="100" dirty="0">
                <a:effectLst/>
                <a:ea typeface="宋体" panose="02010600030101010101" pitchFamily="2" charset="-122"/>
                <a:cs typeface="Arial" panose="020B0604020202020204" pitchFamily="34" charset="0"/>
              </a:rPr>
              <a:t>（</a:t>
            </a:r>
            <a:r>
              <a:rPr lang="en-US" altLang="zh-CN" sz="2400" kern="100" dirty="0">
                <a:effectLst/>
                <a:ea typeface="宋体" panose="02010600030101010101" pitchFamily="2" charset="-122"/>
                <a:cs typeface="Arial" panose="020B0604020202020204" pitchFamily="34" charset="0"/>
              </a:rPr>
              <a:t>   </a:t>
            </a:r>
            <a:r>
              <a:rPr lang="zh-CN" altLang="zh-CN" sz="2400" kern="100" dirty="0">
                <a:effectLst/>
                <a:ea typeface="宋体" panose="02010600030101010101" pitchFamily="2" charset="-122"/>
                <a:cs typeface="Arial" panose="020B0604020202020204" pitchFamily="34" charset="0"/>
              </a:rPr>
              <a:t>）</a:t>
            </a:r>
            <a:endParaRPr lang="zh-CN" altLang="en-US" sz="2800" dirty="0"/>
          </a:p>
        </p:txBody>
      </p:sp>
      <p:sp>
        <p:nvSpPr>
          <p:cNvPr id="4" name="灯片编号占位符 3">
            <a:extLst>
              <a:ext uri="{FF2B5EF4-FFF2-40B4-BE49-F238E27FC236}">
                <a16:creationId xmlns:a16="http://schemas.microsoft.com/office/drawing/2014/main" xmlns="" id="{456B6C29-46DE-49D8-9C3F-0985222E5467}"/>
              </a:ext>
            </a:extLst>
          </p:cNvPr>
          <p:cNvSpPr>
            <a:spLocks noGrp="1"/>
          </p:cNvSpPr>
          <p:nvPr>
            <p:ph type="sldNum" sz="quarter" idx="12"/>
          </p:nvPr>
        </p:nvSpPr>
        <p:spPr/>
        <p:txBody>
          <a:bodyPr/>
          <a:lstStyle/>
          <a:p>
            <a:fld id="{9C08A6B1-A78C-47EB-92DF-8648CDD76AF2}" type="slidenum">
              <a:rPr lang="zh-CN" altLang="en-US" smtClean="0"/>
              <a:t>14</a:t>
            </a:fld>
            <a:endParaRPr lang="zh-CN" altLang="en-US"/>
          </a:p>
        </p:txBody>
      </p:sp>
      <p:sp>
        <p:nvSpPr>
          <p:cNvPr id="6" name="文本框 5">
            <a:extLst>
              <a:ext uri="{FF2B5EF4-FFF2-40B4-BE49-F238E27FC236}">
                <a16:creationId xmlns:a16="http://schemas.microsoft.com/office/drawing/2014/main" xmlns="" id="{B04A5EFC-F7AF-43BB-BCE4-0A7C638F2123}"/>
              </a:ext>
            </a:extLst>
          </p:cNvPr>
          <p:cNvSpPr txBox="1"/>
          <p:nvPr/>
        </p:nvSpPr>
        <p:spPr>
          <a:xfrm>
            <a:off x="9307800" y="2087732"/>
            <a:ext cx="498600" cy="646331"/>
          </a:xfrm>
          <a:prstGeom prst="rect">
            <a:avLst/>
          </a:prstGeom>
          <a:noFill/>
        </p:spPr>
        <p:txBody>
          <a:bodyPr wrap="square">
            <a:spAutoFit/>
          </a:bodyPr>
          <a:lstStyle/>
          <a:p>
            <a:r>
              <a:rPr lang="en-US" altLang="zh-CN" sz="1800" kern="100" dirty="0">
                <a:effectLst/>
                <a:ea typeface="宋体" panose="02010600030101010101" pitchFamily="2" charset="-122"/>
                <a:cs typeface="Arial" panose="020B0604020202020204" pitchFamily="34" charset="0"/>
              </a:rPr>
              <a:t>×	</a:t>
            </a:r>
            <a:endParaRPr lang="zh-CN" altLang="en-US" dirty="0"/>
          </a:p>
        </p:txBody>
      </p:sp>
    </p:spTree>
    <p:extLst>
      <p:ext uri="{BB962C8B-B14F-4D97-AF65-F5344CB8AC3E}">
        <p14:creationId xmlns:p14="http://schemas.microsoft.com/office/powerpoint/2010/main" val="423828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二、折半查找</a:t>
            </a:r>
            <a:endParaRPr lang="en-US" altLang="zh-CN" sz="2800" dirty="0"/>
          </a:p>
          <a:p>
            <a:pPr lvl="1"/>
            <a:r>
              <a:rPr lang="zh-CN" altLang="en-US" sz="2600" dirty="0"/>
              <a:t>折半查找算法是</a:t>
            </a:r>
            <a:r>
              <a:rPr lang="zh-CN" altLang="en-US" sz="2600" dirty="0">
                <a:solidFill>
                  <a:srgbClr val="FF0000"/>
                </a:solidFill>
              </a:rPr>
              <a:t>有序表</a:t>
            </a:r>
            <a:r>
              <a:rPr lang="zh-CN" altLang="en-US" sz="2600" dirty="0"/>
              <a:t>的查找方法。</a:t>
            </a:r>
            <a:endParaRPr lang="en-US" altLang="zh-CN" sz="2600" dirty="0"/>
          </a:p>
          <a:p>
            <a:pPr lvl="1"/>
            <a:r>
              <a:rPr lang="zh-CN" altLang="en-US" sz="2600" dirty="0"/>
              <a:t>有序表：数据元素按照其关键字的次序，有序的存放在顺序表中。</a:t>
            </a:r>
            <a:endParaRPr lang="en-US" altLang="zh-CN" sz="2600" dirty="0"/>
          </a:p>
          <a:p>
            <a:pPr lvl="1"/>
            <a:endParaRPr lang="en-US" altLang="zh-CN" sz="2600" dirty="0"/>
          </a:p>
          <a:p>
            <a:pPr lvl="1"/>
            <a:r>
              <a:rPr lang="zh-CN" altLang="en-US" sz="2600" dirty="0"/>
              <a:t>折半查找的原理：</a:t>
            </a:r>
            <a:endParaRPr lang="en-US" altLang="zh-CN" sz="2600" dirty="0"/>
          </a:p>
          <a:p>
            <a:pPr lvl="1"/>
            <a:r>
              <a:rPr lang="zh-CN" altLang="en-US" sz="2600" dirty="0"/>
              <a:t>（</a:t>
            </a:r>
            <a:r>
              <a:rPr lang="en-US" altLang="zh-CN" sz="2600" dirty="0"/>
              <a:t>1</a:t>
            </a:r>
            <a:r>
              <a:rPr lang="zh-CN" altLang="en-US" sz="2600" dirty="0"/>
              <a:t>）先确定待查记录所在的范围：是前半部分还是后半部分；</a:t>
            </a:r>
            <a:endParaRPr lang="en-US" altLang="zh-CN" sz="2600" dirty="0"/>
          </a:p>
          <a:p>
            <a:pPr lvl="1"/>
            <a:r>
              <a:rPr lang="zh-CN" altLang="en-US" sz="2600" dirty="0"/>
              <a:t>（</a:t>
            </a:r>
            <a:r>
              <a:rPr lang="en-US" altLang="zh-CN" sz="2600" dirty="0"/>
              <a:t>2</a:t>
            </a:r>
            <a:r>
              <a:rPr lang="zh-CN" altLang="en-US" sz="2600" dirty="0"/>
              <a:t>）逐步的缩小范围，直到找到（或找不到）该记录为止。</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15</a:t>
            </a:fld>
            <a:endParaRPr lang="zh-CN" altLang="en-US"/>
          </a:p>
        </p:txBody>
      </p:sp>
    </p:spTree>
    <p:extLst>
      <p:ext uri="{BB962C8B-B14F-4D97-AF65-F5344CB8AC3E}">
        <p14:creationId xmlns:p14="http://schemas.microsoft.com/office/powerpoint/2010/main" val="212716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二、折半查找（算法）</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16</a:t>
            </a:fld>
            <a:endParaRPr lang="zh-CN" altLang="en-US"/>
          </a:p>
        </p:txBody>
      </p:sp>
      <p:pic>
        <p:nvPicPr>
          <p:cNvPr id="5" name="图片 4">
            <a:extLst>
              <a:ext uri="{FF2B5EF4-FFF2-40B4-BE49-F238E27FC236}">
                <a16:creationId xmlns:a16="http://schemas.microsoft.com/office/drawing/2014/main" xmlns="" id="{9934D758-F9CA-4A0F-AE15-05ACEDE692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96164" y="2877377"/>
            <a:ext cx="9259565" cy="502146"/>
          </a:xfrm>
          <a:prstGeom prst="rect">
            <a:avLst/>
          </a:prstGeom>
        </p:spPr>
      </p:pic>
      <p:pic>
        <p:nvPicPr>
          <p:cNvPr id="6" name="图片 5">
            <a:extLst>
              <a:ext uri="{FF2B5EF4-FFF2-40B4-BE49-F238E27FC236}">
                <a16:creationId xmlns:a16="http://schemas.microsoft.com/office/drawing/2014/main" xmlns="" id="{4574BFFA-E997-4FEE-A5EB-8472EA2330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96164" y="3699111"/>
            <a:ext cx="9074508" cy="443529"/>
          </a:xfrm>
          <a:prstGeom prst="rect">
            <a:avLst/>
          </a:prstGeom>
        </p:spPr>
      </p:pic>
      <p:pic>
        <p:nvPicPr>
          <p:cNvPr id="7" name="图片 6">
            <a:extLst>
              <a:ext uri="{FF2B5EF4-FFF2-40B4-BE49-F238E27FC236}">
                <a16:creationId xmlns:a16="http://schemas.microsoft.com/office/drawing/2014/main" xmlns="" id="{90275FB1-D6EA-463C-881A-802F1D9ED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72160" y="4121463"/>
            <a:ext cx="2793134" cy="378237"/>
          </a:xfrm>
          <a:prstGeom prst="rect">
            <a:avLst/>
          </a:prstGeom>
        </p:spPr>
      </p:pic>
      <p:pic>
        <p:nvPicPr>
          <p:cNvPr id="9" name="图片 8">
            <a:extLst>
              <a:ext uri="{FF2B5EF4-FFF2-40B4-BE49-F238E27FC236}">
                <a16:creationId xmlns:a16="http://schemas.microsoft.com/office/drawing/2014/main" xmlns="" id="{BF97BF30-CD30-4F0D-A1B1-4CFE3FB8B8E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58064" y="4872436"/>
            <a:ext cx="6298650" cy="485273"/>
          </a:xfrm>
          <a:prstGeom prst="rect">
            <a:avLst/>
          </a:prstGeom>
        </p:spPr>
      </p:pic>
      <p:pic>
        <p:nvPicPr>
          <p:cNvPr id="10" name="图片 9">
            <a:extLst>
              <a:ext uri="{FF2B5EF4-FFF2-40B4-BE49-F238E27FC236}">
                <a16:creationId xmlns:a16="http://schemas.microsoft.com/office/drawing/2014/main" xmlns="" id="{B083D253-69F7-4FC6-9407-121AD9536D1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94814" y="5008562"/>
            <a:ext cx="177809" cy="328677"/>
          </a:xfrm>
          <a:prstGeom prst="rect">
            <a:avLst/>
          </a:prstGeom>
        </p:spPr>
      </p:pic>
      <p:pic>
        <p:nvPicPr>
          <p:cNvPr id="11" name="图片 10">
            <a:extLst>
              <a:ext uri="{FF2B5EF4-FFF2-40B4-BE49-F238E27FC236}">
                <a16:creationId xmlns:a16="http://schemas.microsoft.com/office/drawing/2014/main" xmlns="" id="{CA90B875-DC6D-4F85-99E3-DA12ADD3703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667180" y="4923419"/>
            <a:ext cx="2148976" cy="407075"/>
          </a:xfrm>
          <a:prstGeom prst="rect">
            <a:avLst/>
          </a:prstGeom>
        </p:spPr>
      </p:pic>
      <p:pic>
        <p:nvPicPr>
          <p:cNvPr id="12" name="图片 11">
            <a:extLst>
              <a:ext uri="{FF2B5EF4-FFF2-40B4-BE49-F238E27FC236}">
                <a16:creationId xmlns:a16="http://schemas.microsoft.com/office/drawing/2014/main" xmlns="" id="{8547CDC5-A482-433A-AFAE-C9C584C2D15B}"/>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9798994" y="4975904"/>
            <a:ext cx="310152" cy="407075"/>
          </a:xfrm>
          <a:prstGeom prst="rect">
            <a:avLst/>
          </a:prstGeom>
        </p:spPr>
      </p:pic>
    </p:spTree>
    <p:extLst>
      <p:ext uri="{BB962C8B-B14F-4D97-AF65-F5344CB8AC3E}">
        <p14:creationId xmlns:p14="http://schemas.microsoft.com/office/powerpoint/2010/main" val="392713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二、折半查找（算法）</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17</a:t>
            </a:fld>
            <a:endParaRPr lang="zh-CN" altLang="en-US"/>
          </a:p>
        </p:txBody>
      </p:sp>
      <p:pic>
        <p:nvPicPr>
          <p:cNvPr id="13" name="图片 12">
            <a:extLst>
              <a:ext uri="{FF2B5EF4-FFF2-40B4-BE49-F238E27FC236}">
                <a16:creationId xmlns:a16="http://schemas.microsoft.com/office/drawing/2014/main" xmlns="" id="{B83059C8-A3DF-45AD-ABBF-ADF9B549BB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716391"/>
            <a:ext cx="8340121" cy="1563182"/>
          </a:xfrm>
          <a:prstGeom prst="rect">
            <a:avLst/>
          </a:prstGeom>
        </p:spPr>
      </p:pic>
      <p:pic>
        <p:nvPicPr>
          <p:cNvPr id="14" name="图片 13">
            <a:extLst>
              <a:ext uri="{FF2B5EF4-FFF2-40B4-BE49-F238E27FC236}">
                <a16:creationId xmlns:a16="http://schemas.microsoft.com/office/drawing/2014/main" xmlns="" id="{4C44607A-AE50-4C04-9FD1-6976D6B71F6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51579" y="5557101"/>
            <a:ext cx="7449383" cy="453525"/>
          </a:xfrm>
          <a:prstGeom prst="rect">
            <a:avLst/>
          </a:prstGeom>
        </p:spPr>
      </p:pic>
      <p:pic>
        <p:nvPicPr>
          <p:cNvPr id="17" name="图片 16">
            <a:extLst>
              <a:ext uri="{FF2B5EF4-FFF2-40B4-BE49-F238E27FC236}">
                <a16:creationId xmlns:a16="http://schemas.microsoft.com/office/drawing/2014/main" xmlns="" id="{6A6CCFCD-08DE-4381-9B41-A119CE24392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62865" y="2945652"/>
            <a:ext cx="6298650" cy="485273"/>
          </a:xfrm>
          <a:prstGeom prst="rect">
            <a:avLst/>
          </a:prstGeom>
        </p:spPr>
      </p:pic>
      <p:pic>
        <p:nvPicPr>
          <p:cNvPr id="18" name="图片 17">
            <a:extLst>
              <a:ext uri="{FF2B5EF4-FFF2-40B4-BE49-F238E27FC236}">
                <a16:creationId xmlns:a16="http://schemas.microsoft.com/office/drawing/2014/main" xmlns="" id="{8FE20774-4037-4272-B121-105034687C1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799615" y="3081778"/>
            <a:ext cx="177809" cy="328677"/>
          </a:xfrm>
          <a:prstGeom prst="rect">
            <a:avLst/>
          </a:prstGeom>
        </p:spPr>
      </p:pic>
      <p:pic>
        <p:nvPicPr>
          <p:cNvPr id="19" name="图片 18">
            <a:extLst>
              <a:ext uri="{FF2B5EF4-FFF2-40B4-BE49-F238E27FC236}">
                <a16:creationId xmlns:a16="http://schemas.microsoft.com/office/drawing/2014/main" xmlns="" id="{CF5152B3-74FB-4874-AA08-14F42367EF7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971981" y="2996635"/>
            <a:ext cx="2148976" cy="407075"/>
          </a:xfrm>
          <a:prstGeom prst="rect">
            <a:avLst/>
          </a:prstGeom>
        </p:spPr>
      </p:pic>
      <p:pic>
        <p:nvPicPr>
          <p:cNvPr id="20" name="图片 19">
            <a:extLst>
              <a:ext uri="{FF2B5EF4-FFF2-40B4-BE49-F238E27FC236}">
                <a16:creationId xmlns:a16="http://schemas.microsoft.com/office/drawing/2014/main" xmlns="" id="{461329E0-374C-40DF-BD0C-863BD3174EC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103795" y="3049120"/>
            <a:ext cx="310152" cy="407075"/>
          </a:xfrm>
          <a:prstGeom prst="rect">
            <a:avLst/>
          </a:prstGeom>
        </p:spPr>
      </p:pic>
    </p:spTree>
    <p:extLst>
      <p:ext uri="{BB962C8B-B14F-4D97-AF65-F5344CB8AC3E}">
        <p14:creationId xmlns:p14="http://schemas.microsoft.com/office/powerpoint/2010/main" val="118974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二、折半查找（举例）</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18</a:t>
            </a:fld>
            <a:endParaRPr lang="zh-CN" altLang="en-US"/>
          </a:p>
        </p:txBody>
      </p:sp>
      <p:pic>
        <p:nvPicPr>
          <p:cNvPr id="5" name="图片 4">
            <a:extLst>
              <a:ext uri="{FF2B5EF4-FFF2-40B4-BE49-F238E27FC236}">
                <a16:creationId xmlns:a16="http://schemas.microsoft.com/office/drawing/2014/main" xmlns="" id="{379E0BAB-A5C1-456B-971A-0CDD9C5FB39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91435" y="2767691"/>
            <a:ext cx="8323561" cy="851343"/>
          </a:xfrm>
          <a:prstGeom prst="rect">
            <a:avLst/>
          </a:prstGeom>
        </p:spPr>
      </p:pic>
      <p:pic>
        <p:nvPicPr>
          <p:cNvPr id="15" name="图片 14">
            <a:extLst>
              <a:ext uri="{FF2B5EF4-FFF2-40B4-BE49-F238E27FC236}">
                <a16:creationId xmlns:a16="http://schemas.microsoft.com/office/drawing/2014/main" xmlns="" id="{A4F1321C-A98E-4BF0-9751-E668CEBF65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66601" y="2072070"/>
            <a:ext cx="2420403" cy="824214"/>
          </a:xfrm>
          <a:prstGeom prst="rect">
            <a:avLst/>
          </a:prstGeom>
        </p:spPr>
      </p:pic>
      <p:pic>
        <p:nvPicPr>
          <p:cNvPr id="6" name="图片 5">
            <a:extLst>
              <a:ext uri="{FF2B5EF4-FFF2-40B4-BE49-F238E27FC236}">
                <a16:creationId xmlns:a16="http://schemas.microsoft.com/office/drawing/2014/main" xmlns="" id="{0F0A4DF4-8F02-4F21-810A-52F9D04A026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78714" y="3603544"/>
            <a:ext cx="8860879" cy="703340"/>
          </a:xfrm>
          <a:prstGeom prst="rect">
            <a:avLst/>
          </a:prstGeom>
        </p:spPr>
      </p:pic>
      <p:pic>
        <p:nvPicPr>
          <p:cNvPr id="7" name="图片 6">
            <a:extLst>
              <a:ext uri="{FF2B5EF4-FFF2-40B4-BE49-F238E27FC236}">
                <a16:creationId xmlns:a16="http://schemas.microsoft.com/office/drawing/2014/main" xmlns="" id="{60B62268-F115-41FA-B42A-3162AA6B798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556007" y="5367515"/>
            <a:ext cx="1037996" cy="623932"/>
          </a:xfrm>
          <a:prstGeom prst="rect">
            <a:avLst/>
          </a:prstGeom>
        </p:spPr>
      </p:pic>
      <p:pic>
        <p:nvPicPr>
          <p:cNvPr id="21" name="图片 20">
            <a:extLst>
              <a:ext uri="{FF2B5EF4-FFF2-40B4-BE49-F238E27FC236}">
                <a16:creationId xmlns:a16="http://schemas.microsoft.com/office/drawing/2014/main" xmlns="" id="{758CB6D3-C2E1-4CF4-876E-58DB7F8F46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91434" y="4516172"/>
            <a:ext cx="8323561" cy="851343"/>
          </a:xfrm>
          <a:prstGeom prst="rect">
            <a:avLst/>
          </a:prstGeom>
        </p:spPr>
      </p:pic>
      <p:pic>
        <p:nvPicPr>
          <p:cNvPr id="9" name="图片 8">
            <a:extLst>
              <a:ext uri="{FF2B5EF4-FFF2-40B4-BE49-F238E27FC236}">
                <a16:creationId xmlns:a16="http://schemas.microsoft.com/office/drawing/2014/main" xmlns="" id="{36279259-E341-4F50-800D-5BB2E72486F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420447" y="5367515"/>
            <a:ext cx="1112282" cy="594942"/>
          </a:xfrm>
          <a:prstGeom prst="rect">
            <a:avLst/>
          </a:prstGeom>
        </p:spPr>
      </p:pic>
      <p:pic>
        <p:nvPicPr>
          <p:cNvPr id="10" name="图片 9">
            <a:extLst>
              <a:ext uri="{FF2B5EF4-FFF2-40B4-BE49-F238E27FC236}">
                <a16:creationId xmlns:a16="http://schemas.microsoft.com/office/drawing/2014/main" xmlns="" id="{3547DB98-773C-407E-8371-CAEFFCFDB82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976802" y="5377364"/>
            <a:ext cx="900040" cy="562525"/>
          </a:xfrm>
          <a:prstGeom prst="rect">
            <a:avLst/>
          </a:prstGeom>
        </p:spPr>
      </p:pic>
    </p:spTree>
    <p:extLst>
      <p:ext uri="{BB962C8B-B14F-4D97-AF65-F5344CB8AC3E}">
        <p14:creationId xmlns:p14="http://schemas.microsoft.com/office/powerpoint/2010/main" val="354097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二、折半查找（举例）</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19</a:t>
            </a:fld>
            <a:endParaRPr lang="zh-CN" altLang="en-US"/>
          </a:p>
        </p:txBody>
      </p:sp>
      <p:pic>
        <p:nvPicPr>
          <p:cNvPr id="5" name="图片 4">
            <a:extLst>
              <a:ext uri="{FF2B5EF4-FFF2-40B4-BE49-F238E27FC236}">
                <a16:creationId xmlns:a16="http://schemas.microsoft.com/office/drawing/2014/main" xmlns="" id="{379E0BAB-A5C1-456B-971A-0CDD9C5FB39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91435" y="3192992"/>
            <a:ext cx="8323561" cy="851343"/>
          </a:xfrm>
          <a:prstGeom prst="rect">
            <a:avLst/>
          </a:prstGeom>
        </p:spPr>
      </p:pic>
      <p:pic>
        <p:nvPicPr>
          <p:cNvPr id="15" name="图片 14">
            <a:extLst>
              <a:ext uri="{FF2B5EF4-FFF2-40B4-BE49-F238E27FC236}">
                <a16:creationId xmlns:a16="http://schemas.microsoft.com/office/drawing/2014/main" xmlns="" id="{A4F1321C-A98E-4BF0-9751-E668CEBF65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66601" y="2497371"/>
            <a:ext cx="2420403" cy="824214"/>
          </a:xfrm>
          <a:prstGeom prst="rect">
            <a:avLst/>
          </a:prstGeom>
        </p:spPr>
      </p:pic>
      <p:pic>
        <p:nvPicPr>
          <p:cNvPr id="7" name="图片 6">
            <a:extLst>
              <a:ext uri="{FF2B5EF4-FFF2-40B4-BE49-F238E27FC236}">
                <a16:creationId xmlns:a16="http://schemas.microsoft.com/office/drawing/2014/main" xmlns="" id="{60B62268-F115-41FA-B42A-3162AA6B798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484875" y="4112863"/>
            <a:ext cx="1079906" cy="649124"/>
          </a:xfrm>
          <a:prstGeom prst="rect">
            <a:avLst/>
          </a:prstGeom>
        </p:spPr>
      </p:pic>
      <p:pic>
        <p:nvPicPr>
          <p:cNvPr id="11" name="图片 10">
            <a:extLst>
              <a:ext uri="{FF2B5EF4-FFF2-40B4-BE49-F238E27FC236}">
                <a16:creationId xmlns:a16="http://schemas.microsoft.com/office/drawing/2014/main" xmlns="" id="{0C929F48-43ED-42F3-A2F4-72C407F3E1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481646" y="4793993"/>
            <a:ext cx="1076676" cy="293639"/>
          </a:xfrm>
          <a:prstGeom prst="rect">
            <a:avLst/>
          </a:prstGeom>
        </p:spPr>
      </p:pic>
      <p:pic>
        <p:nvPicPr>
          <p:cNvPr id="12" name="图片 11">
            <a:extLst>
              <a:ext uri="{FF2B5EF4-FFF2-40B4-BE49-F238E27FC236}">
                <a16:creationId xmlns:a16="http://schemas.microsoft.com/office/drawing/2014/main" xmlns="" id="{967E61C2-37D4-4DF1-B6E2-95737BDE7EC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633733" y="4084255"/>
            <a:ext cx="955571" cy="687152"/>
          </a:xfrm>
          <a:prstGeom prst="rect">
            <a:avLst/>
          </a:prstGeom>
        </p:spPr>
      </p:pic>
      <p:pic>
        <p:nvPicPr>
          <p:cNvPr id="14" name="图片 13">
            <a:extLst>
              <a:ext uri="{FF2B5EF4-FFF2-40B4-BE49-F238E27FC236}">
                <a16:creationId xmlns:a16="http://schemas.microsoft.com/office/drawing/2014/main" xmlns="" id="{06DD551A-B1C3-4D71-AA61-B5CC00F650C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800129" y="5361576"/>
            <a:ext cx="5971731" cy="482456"/>
          </a:xfrm>
          <a:prstGeom prst="rect">
            <a:avLst/>
          </a:prstGeom>
        </p:spPr>
      </p:pic>
      <p:sp>
        <p:nvSpPr>
          <p:cNvPr id="16" name="矩形 15">
            <a:extLst>
              <a:ext uri="{FF2B5EF4-FFF2-40B4-BE49-F238E27FC236}">
                <a16:creationId xmlns:a16="http://schemas.microsoft.com/office/drawing/2014/main" xmlns="" id="{4277EA6C-60E8-4AB8-827C-2C617D3BB11E}"/>
              </a:ext>
            </a:extLst>
          </p:cNvPr>
          <p:cNvSpPr/>
          <p:nvPr/>
        </p:nvSpPr>
        <p:spPr>
          <a:xfrm>
            <a:off x="3450267" y="6222454"/>
            <a:ext cx="6395482" cy="830997"/>
          </a:xfrm>
          <a:prstGeom prst="rect">
            <a:avLst/>
          </a:prstGeom>
        </p:spPr>
        <p:txBody>
          <a:bodyPr wrap="square">
            <a:spAutoFit/>
          </a:bodyPr>
          <a:lstStyle/>
          <a:p>
            <a:pPr defTabSz="914400">
              <a:defRPr/>
            </a:pPr>
            <a:r>
              <a:rPr lang="zh-CN" altLang="en-US" sz="2400" dirty="0">
                <a:solidFill>
                  <a:srgbClr val="FFFF00"/>
                </a:solidFill>
              </a:rPr>
              <a:t>但是如果我们要找的是</a:t>
            </a:r>
            <a:r>
              <a:rPr lang="en-US" altLang="zh-CN" sz="2400" dirty="0">
                <a:solidFill>
                  <a:srgbClr val="FFFF00"/>
                </a:solidFill>
              </a:rPr>
              <a:t>59</a:t>
            </a:r>
            <a:r>
              <a:rPr lang="zh-CN" altLang="en-US" sz="2400" dirty="0">
                <a:solidFill>
                  <a:srgbClr val="FFFF00"/>
                </a:solidFill>
              </a:rPr>
              <a:t>呢？大家试一试！</a:t>
            </a:r>
          </a:p>
          <a:p>
            <a:pPr lvl="0" defTabSz="914400">
              <a:defRPr/>
            </a:pPr>
            <a:endParaRPr lang="zh-CN" altLang="en-US" sz="2400" dirty="0">
              <a:solidFill>
                <a:srgbClr val="FFFF00"/>
              </a:solidFill>
            </a:endParaRPr>
          </a:p>
        </p:txBody>
      </p:sp>
    </p:spTree>
    <p:extLst>
      <p:ext uri="{BB962C8B-B14F-4D97-AF65-F5344CB8AC3E}">
        <p14:creationId xmlns:p14="http://schemas.microsoft.com/office/powerpoint/2010/main" val="284479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一、查找表（</a:t>
            </a:r>
            <a:r>
              <a:rPr lang="en-US" altLang="zh-CN" sz="2800" dirty="0"/>
              <a:t>Search Table</a:t>
            </a:r>
            <a:r>
              <a:rPr lang="zh-CN" altLang="en-US" sz="2800" dirty="0"/>
              <a:t>）</a:t>
            </a:r>
            <a:endParaRPr lang="en-US" altLang="zh-CN" sz="2800" dirty="0"/>
          </a:p>
          <a:p>
            <a:pPr lvl="1"/>
            <a:r>
              <a:rPr lang="zh-CN" altLang="en-US" sz="2800" dirty="0"/>
              <a:t>查找表是由同一类型的元素（或记录）构成的集合。</a:t>
            </a:r>
            <a:endParaRPr lang="en-US" altLang="zh-CN" sz="2800" dirty="0"/>
          </a:p>
          <a:p>
            <a:pPr lvl="1"/>
            <a:r>
              <a:rPr lang="zh-CN" altLang="en-US" sz="2800" dirty="0"/>
              <a:t>对查找表的操作：</a:t>
            </a:r>
            <a:endParaRPr lang="en-US" altLang="zh-CN" sz="2800" dirty="0"/>
          </a:p>
          <a:p>
            <a:pPr lvl="2"/>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a:t>
            </a:fld>
            <a:endParaRPr lang="zh-CN" altLang="en-US"/>
          </a:p>
        </p:txBody>
      </p:sp>
      <p:pic>
        <p:nvPicPr>
          <p:cNvPr id="5" name="图片 4">
            <a:extLst>
              <a:ext uri="{FF2B5EF4-FFF2-40B4-BE49-F238E27FC236}">
                <a16:creationId xmlns:a16="http://schemas.microsoft.com/office/drawing/2014/main" xmlns="" id="{5913A700-D88A-4CA5-B79A-04760582195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999948"/>
            <a:ext cx="9138449" cy="482804"/>
          </a:xfrm>
          <a:prstGeom prst="rect">
            <a:avLst/>
          </a:prstGeom>
        </p:spPr>
      </p:pic>
      <p:pic>
        <p:nvPicPr>
          <p:cNvPr id="6" name="图片 5">
            <a:extLst>
              <a:ext uri="{FF2B5EF4-FFF2-40B4-BE49-F238E27FC236}">
                <a16:creationId xmlns:a16="http://schemas.microsoft.com/office/drawing/2014/main" xmlns="" id="{26AC9498-48B5-4293-A5E3-E69AF489962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51579" y="4466764"/>
            <a:ext cx="8192386" cy="541564"/>
          </a:xfrm>
          <a:prstGeom prst="rect">
            <a:avLst/>
          </a:prstGeom>
        </p:spPr>
      </p:pic>
      <p:pic>
        <p:nvPicPr>
          <p:cNvPr id="7" name="图片 6">
            <a:extLst>
              <a:ext uri="{FF2B5EF4-FFF2-40B4-BE49-F238E27FC236}">
                <a16:creationId xmlns:a16="http://schemas.microsoft.com/office/drawing/2014/main" xmlns="" id="{A4690A1E-32B2-4B4A-914F-7D02AB44368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21812" y="4953009"/>
            <a:ext cx="5968789" cy="564747"/>
          </a:xfrm>
          <a:prstGeom prst="rect">
            <a:avLst/>
          </a:prstGeom>
        </p:spPr>
      </p:pic>
      <p:pic>
        <p:nvPicPr>
          <p:cNvPr id="9" name="图片 8">
            <a:extLst>
              <a:ext uri="{FF2B5EF4-FFF2-40B4-BE49-F238E27FC236}">
                <a16:creationId xmlns:a16="http://schemas.microsoft.com/office/drawing/2014/main" xmlns="" id="{C9EB305F-1987-4F0A-B3A9-BFB73F63654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451579" y="5494573"/>
            <a:ext cx="6116545" cy="475072"/>
          </a:xfrm>
          <a:prstGeom prst="rect">
            <a:avLst/>
          </a:prstGeom>
        </p:spPr>
      </p:pic>
    </p:spTree>
    <p:extLst>
      <p:ext uri="{BB962C8B-B14F-4D97-AF65-F5344CB8AC3E}">
        <p14:creationId xmlns:p14="http://schemas.microsoft.com/office/powerpoint/2010/main" val="17337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二、折半查找（举例）</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20</a:t>
            </a:fld>
            <a:endParaRPr lang="zh-CN" altLang="en-US"/>
          </a:p>
        </p:txBody>
      </p:sp>
      <p:pic>
        <p:nvPicPr>
          <p:cNvPr id="6" name="图片 5">
            <a:extLst>
              <a:ext uri="{FF2B5EF4-FFF2-40B4-BE49-F238E27FC236}">
                <a16:creationId xmlns:a16="http://schemas.microsoft.com/office/drawing/2014/main" xmlns="" id="{CFA89BC7-42B4-4ED2-83C6-48B8F3AAC3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69356" y="3096720"/>
            <a:ext cx="7453288" cy="1855738"/>
          </a:xfrm>
          <a:prstGeom prst="rect">
            <a:avLst/>
          </a:prstGeom>
        </p:spPr>
      </p:pic>
      <p:pic>
        <p:nvPicPr>
          <p:cNvPr id="10" name="图片 9">
            <a:extLst>
              <a:ext uri="{FF2B5EF4-FFF2-40B4-BE49-F238E27FC236}">
                <a16:creationId xmlns:a16="http://schemas.microsoft.com/office/drawing/2014/main" xmlns="" id="{F5668BB4-201F-4F6F-9CC9-6EF73B4F2B4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69356" y="5101059"/>
            <a:ext cx="7644810" cy="884304"/>
          </a:xfrm>
          <a:prstGeom prst="rect">
            <a:avLst/>
          </a:prstGeom>
        </p:spPr>
      </p:pic>
    </p:spTree>
    <p:extLst>
      <p:ext uri="{BB962C8B-B14F-4D97-AF65-F5344CB8AC3E}">
        <p14:creationId xmlns:p14="http://schemas.microsoft.com/office/powerpoint/2010/main" val="52889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3DD4588-13B0-4F0B-9A65-27EC4C689C6D}"/>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xmlns="" id="{2C26E6C3-6EAC-494D-906C-0B054E8C4260}"/>
              </a:ext>
            </a:extLst>
          </p:cNvPr>
          <p:cNvSpPr>
            <a:spLocks noGrp="1"/>
          </p:cNvSpPr>
          <p:nvPr>
            <p:ph type="sldNum" sz="quarter" idx="12"/>
          </p:nvPr>
        </p:nvSpPr>
        <p:spPr/>
        <p:txBody>
          <a:bodyPr/>
          <a:lstStyle/>
          <a:p>
            <a:fld id="{9C08A6B1-A78C-47EB-92DF-8648CDD76AF2}" type="slidenum">
              <a:rPr lang="zh-CN" altLang="en-US" smtClean="0"/>
              <a:t>21</a:t>
            </a:fld>
            <a:endParaRPr lang="zh-CN" altLang="en-US"/>
          </a:p>
        </p:txBody>
      </p:sp>
      <p:sp>
        <p:nvSpPr>
          <p:cNvPr id="6" name="文本框 5">
            <a:extLst>
              <a:ext uri="{FF2B5EF4-FFF2-40B4-BE49-F238E27FC236}">
                <a16:creationId xmlns:a16="http://schemas.microsoft.com/office/drawing/2014/main" xmlns="" id="{82D4EA7D-AFD5-4B8E-AB6D-075A67739578}"/>
              </a:ext>
            </a:extLst>
          </p:cNvPr>
          <p:cNvSpPr txBox="1"/>
          <p:nvPr/>
        </p:nvSpPr>
        <p:spPr>
          <a:xfrm>
            <a:off x="1451578" y="2345026"/>
            <a:ext cx="9603275" cy="659796"/>
          </a:xfrm>
          <a:prstGeom prst="rect">
            <a:avLst/>
          </a:prstGeom>
          <a:noFill/>
        </p:spPr>
        <p:txBody>
          <a:bodyPr wrap="square">
            <a:spAutoFit/>
          </a:bodyPr>
          <a:lstStyle/>
          <a:p>
            <a:pPr algn="just">
              <a:lnSpc>
                <a:spcPts val="2300"/>
              </a:lnSpc>
            </a:pPr>
            <a:r>
              <a:rPr lang="en-US" altLang="zh-CN" sz="1800" kern="100" dirty="0">
                <a:effectLst/>
                <a:latin typeface="Times New Roman" panose="02020603050405020304" pitchFamily="18" charset="0"/>
                <a:ea typeface="宋体" panose="02010600030101010101" pitchFamily="2" charset="-122"/>
              </a:rPr>
              <a:t>7</a:t>
            </a:r>
            <a:r>
              <a:rPr lang="zh-CN" altLang="zh-CN" sz="1800" kern="100" dirty="0">
                <a:effectLst/>
                <a:latin typeface="Times New Roman" panose="02020603050405020304" pitchFamily="18" charset="0"/>
                <a:ea typeface="宋体" panose="02010600030101010101" pitchFamily="2" charset="-122"/>
              </a:rPr>
              <a:t>、已知一个有序表（</a:t>
            </a:r>
            <a:r>
              <a:rPr lang="en-US" altLang="zh-CN" sz="1800" kern="100" dirty="0">
                <a:effectLst/>
                <a:latin typeface="Times New Roman" panose="02020603050405020304" pitchFamily="18" charset="0"/>
                <a:ea typeface="宋体" panose="02010600030101010101" pitchFamily="2" charset="-122"/>
              </a:rPr>
              <a:t>11</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16</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22</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30</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45</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50</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62</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83</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90</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110</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135</a:t>
            </a:r>
            <a:r>
              <a:rPr lang="zh-CN" altLang="zh-CN" sz="1800" kern="100" dirty="0">
                <a:effectLst/>
                <a:latin typeface="Times New Roman" panose="02020603050405020304" pitchFamily="18" charset="0"/>
                <a:ea typeface="宋体" panose="02010600030101010101" pitchFamily="2" charset="-122"/>
              </a:rPr>
              <a:t>），当折半查找值为</a:t>
            </a:r>
            <a:r>
              <a:rPr lang="en-US" altLang="zh-CN" sz="1800" kern="100" dirty="0">
                <a:effectLst/>
                <a:latin typeface="Times New Roman" panose="02020603050405020304" pitchFamily="18" charset="0"/>
                <a:ea typeface="宋体" panose="02010600030101010101" pitchFamily="2" charset="-122"/>
              </a:rPr>
              <a:t>90</a:t>
            </a:r>
            <a:r>
              <a:rPr lang="zh-CN" altLang="zh-CN" sz="1800" kern="100" dirty="0">
                <a:effectLst/>
                <a:latin typeface="Times New Roman" panose="02020603050405020304" pitchFamily="18" charset="0"/>
                <a:ea typeface="宋体" panose="02010600030101010101" pitchFamily="2" charset="-122"/>
              </a:rPr>
              <a:t>的元素，查找成功的比较次数为</a:t>
            </a:r>
            <a:r>
              <a:rPr lang="en-US" altLang="zh-CN" sz="1800" u="sng"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xmlns="" id="{CF708081-8ADA-4414-AC56-C852495E45B8}"/>
              </a:ext>
            </a:extLst>
          </p:cNvPr>
          <p:cNvSpPr txBox="1"/>
          <p:nvPr/>
        </p:nvSpPr>
        <p:spPr>
          <a:xfrm>
            <a:off x="5119200" y="2628290"/>
            <a:ext cx="300082" cy="369332"/>
          </a:xfrm>
          <a:prstGeom prst="rect">
            <a:avLst/>
          </a:prstGeom>
          <a:noFill/>
        </p:spPr>
        <p:txBody>
          <a:bodyPr wrap="none" rtlCol="0">
            <a:spAutoFit/>
          </a:bodyPr>
          <a:lstStyle/>
          <a:p>
            <a:r>
              <a:rPr lang="en-US" altLang="zh-CN" sz="1800" kern="100" dirty="0">
                <a:effectLst/>
                <a:latin typeface="Times New Roman" panose="02020603050405020304" pitchFamily="18" charset="0"/>
                <a:ea typeface="宋体" panose="02010600030101010101" pitchFamily="2" charset="-122"/>
              </a:rPr>
              <a:t>2</a:t>
            </a:r>
            <a:endParaRPr lang="zh-CN" altLang="en-US" dirty="0"/>
          </a:p>
        </p:txBody>
      </p:sp>
      <p:sp>
        <p:nvSpPr>
          <p:cNvPr id="8" name="文本框 7">
            <a:extLst>
              <a:ext uri="{FF2B5EF4-FFF2-40B4-BE49-F238E27FC236}">
                <a16:creationId xmlns:a16="http://schemas.microsoft.com/office/drawing/2014/main" xmlns="" id="{5808CAB8-BF51-4501-A414-1C57D12845F1}"/>
              </a:ext>
            </a:extLst>
          </p:cNvPr>
          <p:cNvSpPr txBox="1"/>
          <p:nvPr/>
        </p:nvSpPr>
        <p:spPr>
          <a:xfrm>
            <a:off x="1451578" y="3668513"/>
            <a:ext cx="6102000" cy="369332"/>
          </a:xfrm>
          <a:prstGeom prst="rect">
            <a:avLst/>
          </a:prstGeom>
          <a:noFill/>
        </p:spPr>
        <p:txBody>
          <a:bodyPr wrap="square">
            <a:spAutoFit/>
          </a:bodyPr>
          <a:lstStyle/>
          <a:p>
            <a:r>
              <a:rPr lang="en-US" altLang="zh-CN" sz="1800" kern="100" dirty="0">
                <a:effectLst/>
                <a:latin typeface="宋体" panose="02010600030101010101" pitchFamily="2" charset="-122"/>
                <a:cs typeface="Times New Roman" panose="02020603050405020304" pitchFamily="18" charset="0"/>
              </a:rPr>
              <a:t>5.</a:t>
            </a:r>
            <a:r>
              <a:rPr lang="zh-CN" altLang="zh-CN" sz="1800" kern="100" dirty="0">
                <a:effectLst/>
                <a:ea typeface="宋体" panose="02010600030101010101" pitchFamily="2" charset="-122"/>
                <a:cs typeface="Times New Roman" panose="02020603050405020304" pitchFamily="18" charset="0"/>
              </a:rPr>
              <a:t>设有</a:t>
            </a:r>
            <a:r>
              <a:rPr lang="en-US" altLang="zh-CN" sz="1800" kern="100" dirty="0">
                <a:effectLst/>
                <a:ea typeface="宋体" panose="02010600030101010101" pitchFamily="2" charset="-122"/>
                <a:cs typeface="Times New Roman" panose="02020603050405020304" pitchFamily="18" charset="0"/>
              </a:rPr>
              <a:t>100</a:t>
            </a:r>
            <a:r>
              <a:rPr lang="zh-CN" altLang="zh-CN" sz="1800" kern="100" dirty="0">
                <a:effectLst/>
                <a:ea typeface="宋体" panose="02010600030101010101" pitchFamily="2" charset="-122"/>
                <a:cs typeface="Times New Roman" panose="02020603050405020304" pitchFamily="18" charset="0"/>
              </a:rPr>
              <a:t>个元素，用折半查找时，最大比较次数是</a:t>
            </a:r>
            <a:r>
              <a:rPr lang="en-US" altLang="zh-CN" sz="1800" u="sng" kern="100" dirty="0">
                <a:effectLst/>
                <a:ea typeface="宋体" panose="02010600030101010101" pitchFamily="2" charset="-122"/>
                <a:cs typeface="Times New Roman" panose="02020603050405020304" pitchFamily="18" charset="0"/>
              </a:rPr>
              <a:t>       </a:t>
            </a:r>
            <a:r>
              <a:rPr lang="zh-CN" altLang="zh-CN" sz="1800" kern="100" dirty="0">
                <a:effectLst/>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355457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二、折半查找（判定树）</a:t>
            </a:r>
            <a:endParaRPr lang="en-US" altLang="zh-CN" sz="2800" dirty="0"/>
          </a:p>
          <a:p>
            <a:pPr lvl="1"/>
            <a:r>
              <a:rPr lang="zh-CN" altLang="en-US" sz="2600" dirty="0"/>
              <a:t>折半查找中以</a:t>
            </a:r>
            <a:r>
              <a:rPr lang="en-US" altLang="zh-CN" sz="2600" dirty="0">
                <a:solidFill>
                  <a:schemeClr val="accent3">
                    <a:lumMod val="50000"/>
                  </a:schemeClr>
                </a:solidFill>
              </a:rPr>
              <a:t>mid</a:t>
            </a:r>
            <a:r>
              <a:rPr lang="zh-CN" altLang="en-US" sz="2600" dirty="0"/>
              <a:t>为分界点，把整个表分为</a:t>
            </a:r>
            <a:r>
              <a:rPr lang="zh-CN" altLang="en-US" sz="2600" dirty="0">
                <a:solidFill>
                  <a:srgbClr val="FF0000"/>
                </a:solidFill>
              </a:rPr>
              <a:t>上半部分</a:t>
            </a:r>
            <a:r>
              <a:rPr lang="zh-CN" altLang="en-US" sz="2600" dirty="0"/>
              <a:t>和</a:t>
            </a:r>
            <a:r>
              <a:rPr lang="zh-CN" altLang="en-US" sz="2600" dirty="0">
                <a:solidFill>
                  <a:srgbClr val="00B0F0"/>
                </a:solidFill>
              </a:rPr>
              <a:t>下半部分</a:t>
            </a:r>
            <a:r>
              <a:rPr lang="zh-CN" altLang="en-US" sz="2600" dirty="0"/>
              <a:t>；</a:t>
            </a:r>
            <a:endParaRPr lang="en-US" altLang="zh-CN" sz="2600" dirty="0"/>
          </a:p>
          <a:p>
            <a:pPr lvl="1"/>
            <a:r>
              <a:rPr lang="zh-CN" altLang="en-US" sz="2600" dirty="0"/>
              <a:t>二叉树中以</a:t>
            </a:r>
            <a:r>
              <a:rPr lang="zh-CN" altLang="en-US" sz="2600" dirty="0">
                <a:solidFill>
                  <a:schemeClr val="accent3">
                    <a:lumMod val="50000"/>
                  </a:schemeClr>
                </a:solidFill>
              </a:rPr>
              <a:t>根结点</a:t>
            </a:r>
            <a:r>
              <a:rPr lang="zh-CN" altLang="en-US" sz="2600" dirty="0"/>
              <a:t>为分界点，分为</a:t>
            </a:r>
            <a:r>
              <a:rPr lang="zh-CN" altLang="en-US" sz="2600" dirty="0">
                <a:solidFill>
                  <a:srgbClr val="FF0000"/>
                </a:solidFill>
              </a:rPr>
              <a:t>左子树</a:t>
            </a:r>
            <a:r>
              <a:rPr lang="zh-CN" altLang="en-US" sz="2600" dirty="0"/>
              <a:t>和</a:t>
            </a:r>
            <a:r>
              <a:rPr lang="zh-CN" altLang="en-US" sz="2600" dirty="0">
                <a:solidFill>
                  <a:srgbClr val="00B0F0"/>
                </a:solidFill>
              </a:rPr>
              <a:t>右子树</a:t>
            </a:r>
            <a:r>
              <a:rPr lang="zh-CN" altLang="en-US" sz="2600" dirty="0"/>
              <a:t>。</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22</a:t>
            </a:fld>
            <a:endParaRPr lang="zh-CN" altLang="en-US"/>
          </a:p>
        </p:txBody>
      </p:sp>
      <p:pic>
        <p:nvPicPr>
          <p:cNvPr id="5" name="图片 4">
            <a:extLst>
              <a:ext uri="{FF2B5EF4-FFF2-40B4-BE49-F238E27FC236}">
                <a16:creationId xmlns:a16="http://schemas.microsoft.com/office/drawing/2014/main" xmlns="" id="{1EE16354-C347-4090-89DA-9632BCF3BDE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68531" y="3997298"/>
            <a:ext cx="6179036" cy="518213"/>
          </a:xfrm>
          <a:prstGeom prst="rect">
            <a:avLst/>
          </a:prstGeom>
        </p:spPr>
      </p:pic>
      <p:pic>
        <p:nvPicPr>
          <p:cNvPr id="9" name="图片 8">
            <a:extLst>
              <a:ext uri="{FF2B5EF4-FFF2-40B4-BE49-F238E27FC236}">
                <a16:creationId xmlns:a16="http://schemas.microsoft.com/office/drawing/2014/main" xmlns="" id="{BF6CE43A-F2CB-4D89-90C9-293AB7B3684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33378" y="4647256"/>
            <a:ext cx="3046228" cy="467472"/>
          </a:xfrm>
          <a:prstGeom prst="rect">
            <a:avLst/>
          </a:prstGeom>
        </p:spPr>
      </p:pic>
      <p:pic>
        <p:nvPicPr>
          <p:cNvPr id="11" name="图片 10">
            <a:extLst>
              <a:ext uri="{FF2B5EF4-FFF2-40B4-BE49-F238E27FC236}">
                <a16:creationId xmlns:a16="http://schemas.microsoft.com/office/drawing/2014/main" xmlns="" id="{1F1CFBFF-8A94-44BD-AEA4-80B4467AD50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7799" y="5042468"/>
            <a:ext cx="5326690" cy="1031872"/>
          </a:xfrm>
          <a:prstGeom prst="rect">
            <a:avLst/>
          </a:prstGeom>
        </p:spPr>
      </p:pic>
      <p:pic>
        <p:nvPicPr>
          <p:cNvPr id="13" name="图片 12">
            <a:extLst>
              <a:ext uri="{FF2B5EF4-FFF2-40B4-BE49-F238E27FC236}">
                <a16:creationId xmlns:a16="http://schemas.microsoft.com/office/drawing/2014/main" xmlns="" id="{3AF7BFD6-75DF-4795-B74F-196E94CAD63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63515" y="3503249"/>
            <a:ext cx="3694311" cy="2698681"/>
          </a:xfrm>
          <a:prstGeom prst="rect">
            <a:avLst/>
          </a:prstGeom>
        </p:spPr>
      </p:pic>
      <p:sp>
        <p:nvSpPr>
          <p:cNvPr id="6" name="矩形 5">
            <a:extLst>
              <a:ext uri="{FF2B5EF4-FFF2-40B4-BE49-F238E27FC236}">
                <a16:creationId xmlns:a16="http://schemas.microsoft.com/office/drawing/2014/main" xmlns="" id="{A23F0041-BC53-43D8-80CE-D6AEEF713BDA}"/>
              </a:ext>
            </a:extLst>
          </p:cNvPr>
          <p:cNvSpPr/>
          <p:nvPr/>
        </p:nvSpPr>
        <p:spPr>
          <a:xfrm>
            <a:off x="9169248" y="6320503"/>
            <a:ext cx="2339102" cy="461665"/>
          </a:xfrm>
          <a:prstGeom prst="rect">
            <a:avLst/>
          </a:prstGeom>
        </p:spPr>
        <p:txBody>
          <a:bodyPr wrap="none">
            <a:spAutoFit/>
          </a:bodyPr>
          <a:lstStyle/>
          <a:p>
            <a:pPr lvl="0" defTabSz="914400">
              <a:defRPr/>
            </a:pPr>
            <a:r>
              <a:rPr lang="zh-CN" altLang="en-US" sz="2400" dirty="0">
                <a:solidFill>
                  <a:srgbClr val="FFFF00"/>
                </a:solidFill>
              </a:rPr>
              <a:t>类似于满二叉树</a:t>
            </a:r>
          </a:p>
        </p:txBody>
      </p:sp>
    </p:spTree>
    <p:extLst>
      <p:ext uri="{BB962C8B-B14F-4D97-AF65-F5344CB8AC3E}">
        <p14:creationId xmlns:p14="http://schemas.microsoft.com/office/powerpoint/2010/main" val="255551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二、折半查找（性能分析）</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23</a:t>
            </a:fld>
            <a:endParaRPr lang="zh-CN" altLang="en-US"/>
          </a:p>
        </p:txBody>
      </p:sp>
      <p:pic>
        <p:nvPicPr>
          <p:cNvPr id="6" name="图片 5">
            <a:extLst>
              <a:ext uri="{FF2B5EF4-FFF2-40B4-BE49-F238E27FC236}">
                <a16:creationId xmlns:a16="http://schemas.microsoft.com/office/drawing/2014/main" xmlns="" id="{3BB00B7E-8F09-4034-981D-CFD2FD29DD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026042"/>
            <a:ext cx="7905307" cy="607315"/>
          </a:xfrm>
          <a:prstGeom prst="rect">
            <a:avLst/>
          </a:prstGeom>
        </p:spPr>
      </p:pic>
      <p:pic>
        <p:nvPicPr>
          <p:cNvPr id="5" name="图片 4">
            <a:extLst>
              <a:ext uri="{FF2B5EF4-FFF2-40B4-BE49-F238E27FC236}">
                <a16:creationId xmlns:a16="http://schemas.microsoft.com/office/drawing/2014/main" xmlns="" id="{9DB969F3-6E7E-44A1-ACE5-961048C8A3D0}"/>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blip>
          <a:stretch>
            <a:fillRect/>
          </a:stretch>
        </p:blipFill>
        <p:spPr>
          <a:xfrm>
            <a:off x="354415" y="3679053"/>
            <a:ext cx="5898801" cy="453383"/>
          </a:xfrm>
          <a:prstGeom prst="rect">
            <a:avLst/>
          </a:prstGeom>
        </p:spPr>
      </p:pic>
      <p:pic>
        <p:nvPicPr>
          <p:cNvPr id="7" name="图片 6">
            <a:extLst>
              <a:ext uri="{FF2B5EF4-FFF2-40B4-BE49-F238E27FC236}">
                <a16:creationId xmlns:a16="http://schemas.microsoft.com/office/drawing/2014/main" xmlns="" id="{18DAB0FC-CEE9-4206-9ACC-FC9A4A02BE73}"/>
              </a:ext>
            </a:extLst>
          </p:cNvPr>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blip>
          <a:stretch>
            <a:fillRect/>
          </a:stretch>
        </p:blipFill>
        <p:spPr>
          <a:xfrm>
            <a:off x="6209274" y="3706931"/>
            <a:ext cx="5580465" cy="453383"/>
          </a:xfrm>
          <a:prstGeom prst="rect">
            <a:avLst/>
          </a:prstGeom>
        </p:spPr>
      </p:pic>
      <p:pic>
        <p:nvPicPr>
          <p:cNvPr id="9" name="图片 8">
            <a:extLst>
              <a:ext uri="{FF2B5EF4-FFF2-40B4-BE49-F238E27FC236}">
                <a16:creationId xmlns:a16="http://schemas.microsoft.com/office/drawing/2014/main" xmlns="" id="{FBBD8FDF-D3E8-4F7F-8926-8473132B83CD}"/>
              </a:ext>
            </a:extLst>
          </p:cNvPr>
          <p:cNvPicPr>
            <a:picLocks noChangeAspect="1"/>
          </p:cNvPicPr>
          <p:nvPr/>
        </p:nvPicPr>
        <p:blipFill rotWithShape="1">
          <a:blip r:embed="rId6">
            <a:clrChange>
              <a:clrFrom>
                <a:srgbClr val="FFFFFF"/>
              </a:clrFrom>
              <a:clrTo>
                <a:srgbClr val="FFFFFF">
                  <a:alpha val="0"/>
                </a:srgbClr>
              </a:clrTo>
            </a:clrChange>
          </a:blip>
          <a:srcRect b="3613"/>
          <a:stretch/>
        </p:blipFill>
        <p:spPr>
          <a:xfrm>
            <a:off x="1236350" y="4861256"/>
            <a:ext cx="7894674" cy="597400"/>
          </a:xfrm>
          <a:prstGeom prst="rect">
            <a:avLst/>
          </a:prstGeom>
        </p:spPr>
      </p:pic>
      <p:pic>
        <p:nvPicPr>
          <p:cNvPr id="10" name="图片 9">
            <a:extLst>
              <a:ext uri="{FF2B5EF4-FFF2-40B4-BE49-F238E27FC236}">
                <a16:creationId xmlns:a16="http://schemas.microsoft.com/office/drawing/2014/main" xmlns="" id="{0005EC62-D6C3-43C6-AA5C-337808440C1D}"/>
              </a:ext>
            </a:extLst>
          </p:cNvPr>
          <p:cNvPicPr>
            <a:picLocks noChangeAspect="1"/>
          </p:cNvPicPr>
          <p:nvPr/>
        </p:nvPicPr>
        <p:blipFill rotWithShape="1">
          <a:blip r:embed="rId7">
            <a:clrChange>
              <a:clrFrom>
                <a:srgbClr val="FFFFFF"/>
              </a:clrFrom>
              <a:clrTo>
                <a:srgbClr val="FFFFFF">
                  <a:alpha val="0"/>
                </a:srgbClr>
              </a:clrTo>
            </a:clrChange>
            <a:duotone>
              <a:schemeClr val="accent6">
                <a:shade val="45000"/>
                <a:satMod val="135000"/>
              </a:schemeClr>
              <a:prstClr val="white"/>
            </a:duotone>
          </a:blip>
          <a:srcRect t="4438"/>
          <a:stretch/>
        </p:blipFill>
        <p:spPr>
          <a:xfrm>
            <a:off x="1387550" y="5565952"/>
            <a:ext cx="8240232" cy="488623"/>
          </a:xfrm>
          <a:prstGeom prst="rect">
            <a:avLst/>
          </a:prstGeom>
        </p:spPr>
      </p:pic>
      <p:sp>
        <p:nvSpPr>
          <p:cNvPr id="11" name="文本框 10">
            <a:extLst>
              <a:ext uri="{FF2B5EF4-FFF2-40B4-BE49-F238E27FC236}">
                <a16:creationId xmlns:a16="http://schemas.microsoft.com/office/drawing/2014/main" xmlns="" id="{552D1F25-F672-4B54-8354-5BFF2864B416}"/>
              </a:ext>
            </a:extLst>
          </p:cNvPr>
          <p:cNvSpPr txBox="1"/>
          <p:nvPr/>
        </p:nvSpPr>
        <p:spPr>
          <a:xfrm>
            <a:off x="1387550" y="4324357"/>
            <a:ext cx="6102000" cy="369332"/>
          </a:xfrm>
          <a:prstGeom prst="rect">
            <a:avLst/>
          </a:prstGeom>
          <a:noFill/>
        </p:spPr>
        <p:txBody>
          <a:bodyPr wrap="square">
            <a:spAutoFit/>
          </a:bodyPr>
          <a:lstStyle/>
          <a:p>
            <a:r>
              <a:rPr lang="en-US" altLang="zh-CN" sz="1800" kern="100" dirty="0">
                <a:effectLst/>
                <a:latin typeface="宋体" panose="02010600030101010101" pitchFamily="2" charset="-122"/>
                <a:cs typeface="Times New Roman" panose="02020603050405020304" pitchFamily="18" charset="0"/>
              </a:rPr>
              <a:t>5.</a:t>
            </a:r>
            <a:r>
              <a:rPr lang="zh-CN" altLang="zh-CN" sz="1800" kern="100" dirty="0">
                <a:effectLst/>
                <a:ea typeface="宋体" panose="02010600030101010101" pitchFamily="2" charset="-122"/>
                <a:cs typeface="Times New Roman" panose="02020603050405020304" pitchFamily="18" charset="0"/>
              </a:rPr>
              <a:t>设有</a:t>
            </a:r>
            <a:r>
              <a:rPr lang="en-US" altLang="zh-CN" sz="1800" kern="100" dirty="0">
                <a:effectLst/>
                <a:ea typeface="宋体" panose="02010600030101010101" pitchFamily="2" charset="-122"/>
                <a:cs typeface="Times New Roman" panose="02020603050405020304" pitchFamily="18" charset="0"/>
              </a:rPr>
              <a:t>100</a:t>
            </a:r>
            <a:r>
              <a:rPr lang="zh-CN" altLang="zh-CN" sz="1800" kern="100" dirty="0">
                <a:effectLst/>
                <a:ea typeface="宋体" panose="02010600030101010101" pitchFamily="2" charset="-122"/>
                <a:cs typeface="Times New Roman" panose="02020603050405020304" pitchFamily="18" charset="0"/>
              </a:rPr>
              <a:t>个元素，用折半查找时，最大比较次数是</a:t>
            </a:r>
            <a:r>
              <a:rPr lang="en-US" altLang="zh-CN" sz="1800" u="sng" kern="100" dirty="0">
                <a:effectLst/>
                <a:ea typeface="宋体" panose="02010600030101010101" pitchFamily="2" charset="-122"/>
                <a:cs typeface="Times New Roman" panose="02020603050405020304" pitchFamily="18" charset="0"/>
              </a:rPr>
              <a:t>       </a:t>
            </a:r>
            <a:r>
              <a:rPr lang="zh-CN" altLang="zh-CN" sz="1800" kern="100" dirty="0">
                <a:effectLst/>
                <a:ea typeface="宋体" panose="02010600030101010101" pitchFamily="2" charset="-122"/>
                <a:cs typeface="Times New Roman" panose="02020603050405020304" pitchFamily="18" charset="0"/>
              </a:rPr>
              <a:t>。</a:t>
            </a:r>
            <a:endParaRPr lang="zh-CN" altLang="en-US" dirty="0"/>
          </a:p>
        </p:txBody>
      </p:sp>
      <p:sp>
        <p:nvSpPr>
          <p:cNvPr id="12" name="文本框 11">
            <a:extLst>
              <a:ext uri="{FF2B5EF4-FFF2-40B4-BE49-F238E27FC236}">
                <a16:creationId xmlns:a16="http://schemas.microsoft.com/office/drawing/2014/main" xmlns="" id="{70C12548-C5E4-4813-A5AF-72B0A160C20A}"/>
              </a:ext>
            </a:extLst>
          </p:cNvPr>
          <p:cNvSpPr txBox="1"/>
          <p:nvPr/>
        </p:nvSpPr>
        <p:spPr>
          <a:xfrm>
            <a:off x="6629400" y="4231245"/>
            <a:ext cx="225000" cy="369332"/>
          </a:xfrm>
          <a:prstGeom prst="rect">
            <a:avLst/>
          </a:prstGeom>
          <a:noFill/>
        </p:spPr>
        <p:txBody>
          <a:bodyPr wrap="square">
            <a:spAutoFit/>
          </a:bodyPr>
          <a:lstStyle/>
          <a:p>
            <a:r>
              <a:rPr lang="en-US" altLang="zh-CN" sz="1800" kern="100" dirty="0">
                <a:effectLst/>
                <a:ea typeface="宋体" panose="02010600030101010101" pitchFamily="2" charset="-122"/>
                <a:cs typeface="Times New Roman" panose="02020603050405020304" pitchFamily="18" charset="0"/>
              </a:rPr>
              <a:t>7</a:t>
            </a:r>
            <a:r>
              <a:rPr lang="en-US" altLang="zh-CN" sz="1800" u="sng" kern="100" dirty="0">
                <a:effectLst/>
                <a:ea typeface="宋体" panose="02010600030101010101" pitchFamily="2" charset="-122"/>
                <a:cs typeface="Times New Roman" panose="02020603050405020304" pitchFamily="18" charset="0"/>
              </a:rPr>
              <a:t> </a:t>
            </a:r>
            <a:endParaRPr lang="zh-CN" altLang="en-US" dirty="0"/>
          </a:p>
        </p:txBody>
      </p:sp>
    </p:spTree>
    <p:extLst>
      <p:ext uri="{BB962C8B-B14F-4D97-AF65-F5344CB8AC3E}">
        <p14:creationId xmlns:p14="http://schemas.microsoft.com/office/powerpoint/2010/main" val="182500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二、折半查找（性能分析）</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24</a:t>
            </a:fld>
            <a:endParaRPr lang="zh-CN" altLang="en-US"/>
          </a:p>
        </p:txBody>
      </p:sp>
      <p:grpSp>
        <p:nvGrpSpPr>
          <p:cNvPr id="13" name="组合 12">
            <a:extLst>
              <a:ext uri="{FF2B5EF4-FFF2-40B4-BE49-F238E27FC236}">
                <a16:creationId xmlns:a16="http://schemas.microsoft.com/office/drawing/2014/main" xmlns="" id="{52B17281-6B2F-4900-B930-92CC979C1158}"/>
              </a:ext>
            </a:extLst>
          </p:cNvPr>
          <p:cNvGrpSpPr/>
          <p:nvPr/>
        </p:nvGrpSpPr>
        <p:grpSpPr>
          <a:xfrm>
            <a:off x="1584251" y="3123892"/>
            <a:ext cx="8447568" cy="445041"/>
            <a:chOff x="1068572" y="2996301"/>
            <a:chExt cx="8447568" cy="445041"/>
          </a:xfrm>
        </p:grpSpPr>
        <p:pic>
          <p:nvPicPr>
            <p:cNvPr id="11" name="图片 10">
              <a:extLst>
                <a:ext uri="{FF2B5EF4-FFF2-40B4-BE49-F238E27FC236}">
                  <a16:creationId xmlns:a16="http://schemas.microsoft.com/office/drawing/2014/main" xmlns="" id="{47918740-25A3-4923-A722-2F1D289EB81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68572" y="2996301"/>
              <a:ext cx="7889358" cy="445041"/>
            </a:xfrm>
            <a:prstGeom prst="rect">
              <a:avLst/>
            </a:prstGeom>
          </p:spPr>
        </p:pic>
        <p:pic>
          <p:nvPicPr>
            <p:cNvPr id="12" name="图片 11">
              <a:extLst>
                <a:ext uri="{FF2B5EF4-FFF2-40B4-BE49-F238E27FC236}">
                  <a16:creationId xmlns:a16="http://schemas.microsoft.com/office/drawing/2014/main" xmlns="" id="{B2CF15EB-6DB2-40BC-A48D-F532279BFF44}"/>
                </a:ext>
              </a:extLst>
            </p:cNvPr>
            <p:cNvPicPr>
              <a:picLocks noChangeAspect="1"/>
            </p:cNvPicPr>
            <p:nvPr/>
          </p:nvPicPr>
          <p:blipFill>
            <a:blip r:embed="rId4">
              <a:clrChange>
                <a:clrFrom>
                  <a:srgbClr val="F5F4F2"/>
                </a:clrFrom>
                <a:clrTo>
                  <a:srgbClr val="F5F4F2">
                    <a:alpha val="0"/>
                  </a:srgbClr>
                </a:clrTo>
              </a:clrChange>
            </a:blip>
            <a:stretch>
              <a:fillRect/>
            </a:stretch>
          </p:blipFill>
          <p:spPr>
            <a:xfrm>
              <a:off x="8957930" y="3038190"/>
              <a:ext cx="558210" cy="403152"/>
            </a:xfrm>
            <a:prstGeom prst="rect">
              <a:avLst/>
            </a:prstGeom>
          </p:spPr>
        </p:pic>
      </p:grpSp>
      <p:pic>
        <p:nvPicPr>
          <p:cNvPr id="14" name="图片 13">
            <a:extLst>
              <a:ext uri="{FF2B5EF4-FFF2-40B4-BE49-F238E27FC236}">
                <a16:creationId xmlns:a16="http://schemas.microsoft.com/office/drawing/2014/main" xmlns="" id="{32B27915-603A-49D6-A055-3C622C56FA0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584252" y="3660873"/>
            <a:ext cx="3960628" cy="456825"/>
          </a:xfrm>
          <a:prstGeom prst="rect">
            <a:avLst/>
          </a:prstGeom>
        </p:spPr>
      </p:pic>
      <p:pic>
        <p:nvPicPr>
          <p:cNvPr id="15" name="图片 14">
            <a:extLst>
              <a:ext uri="{FF2B5EF4-FFF2-40B4-BE49-F238E27FC236}">
                <a16:creationId xmlns:a16="http://schemas.microsoft.com/office/drawing/2014/main" xmlns="" id="{66163554-DAF3-472D-ADE3-2DE00886E56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01481" y="4174481"/>
            <a:ext cx="6756990" cy="523873"/>
          </a:xfrm>
          <a:prstGeom prst="rect">
            <a:avLst/>
          </a:prstGeom>
        </p:spPr>
      </p:pic>
      <p:pic>
        <p:nvPicPr>
          <p:cNvPr id="16" name="图片 15">
            <a:extLst>
              <a:ext uri="{FF2B5EF4-FFF2-40B4-BE49-F238E27FC236}">
                <a16:creationId xmlns:a16="http://schemas.microsoft.com/office/drawing/2014/main" xmlns="" id="{DBFA5082-5617-453B-8F88-BD63F5806BE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65684" y="4925877"/>
            <a:ext cx="7889359" cy="985591"/>
          </a:xfrm>
          <a:prstGeom prst="rect">
            <a:avLst/>
          </a:prstGeom>
        </p:spPr>
      </p:pic>
    </p:spTree>
    <p:extLst>
      <p:ext uri="{BB962C8B-B14F-4D97-AF65-F5344CB8AC3E}">
        <p14:creationId xmlns:p14="http://schemas.microsoft.com/office/powerpoint/2010/main" val="129701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二、折半查找（特点）</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25</a:t>
            </a:fld>
            <a:endParaRPr lang="zh-CN" altLang="en-US"/>
          </a:p>
        </p:txBody>
      </p:sp>
      <p:pic>
        <p:nvPicPr>
          <p:cNvPr id="5" name="图片 4">
            <a:extLst>
              <a:ext uri="{FF2B5EF4-FFF2-40B4-BE49-F238E27FC236}">
                <a16:creationId xmlns:a16="http://schemas.microsoft.com/office/drawing/2014/main" xmlns="" id="{8685835E-AFF8-41CE-9A93-3F1538D2DBE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21342" y="3048873"/>
            <a:ext cx="9149316" cy="1045490"/>
          </a:xfrm>
          <a:prstGeom prst="rect">
            <a:avLst/>
          </a:prstGeom>
        </p:spPr>
      </p:pic>
      <p:pic>
        <p:nvPicPr>
          <p:cNvPr id="6" name="图片 5">
            <a:extLst>
              <a:ext uri="{FF2B5EF4-FFF2-40B4-BE49-F238E27FC236}">
                <a16:creationId xmlns:a16="http://schemas.microsoft.com/office/drawing/2014/main" xmlns="" id="{2AE35412-1CE1-47D6-BDC0-EA6BD4B41B6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2985" y="4562538"/>
            <a:ext cx="9358929" cy="991607"/>
          </a:xfrm>
          <a:prstGeom prst="rect">
            <a:avLst/>
          </a:prstGeom>
        </p:spPr>
      </p:pic>
    </p:spTree>
    <p:extLst>
      <p:ext uri="{BB962C8B-B14F-4D97-AF65-F5344CB8AC3E}">
        <p14:creationId xmlns:p14="http://schemas.microsoft.com/office/powerpoint/2010/main" val="256979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a:t>
            </a:r>
            <a:endParaRPr lang="en-US" altLang="zh-CN" sz="2800" dirty="0"/>
          </a:p>
          <a:p>
            <a:pPr lvl="1"/>
            <a:r>
              <a:rPr lang="zh-CN" altLang="en-US" sz="2800" dirty="0"/>
              <a:t>分块查找是一种分块有序表（或称 索引顺序表）的查找，</a:t>
            </a:r>
            <a:endParaRPr lang="en-US" altLang="zh-CN" sz="2800" dirty="0"/>
          </a:p>
          <a:p>
            <a:pPr marL="457200" lvl="1" indent="0">
              <a:buNone/>
            </a:pPr>
            <a:r>
              <a:rPr lang="en-US" altLang="zh-CN" sz="2800" dirty="0"/>
              <a:t>                   </a:t>
            </a:r>
            <a:r>
              <a:rPr lang="zh-CN" altLang="en-US" sz="2800" dirty="0"/>
              <a:t>是顺序查找和折半查找的简单结合。</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26</a:t>
            </a:fld>
            <a:endParaRPr lang="zh-CN" altLang="en-US"/>
          </a:p>
        </p:txBody>
      </p:sp>
      <p:pic>
        <p:nvPicPr>
          <p:cNvPr id="7" name="图片 6">
            <a:extLst>
              <a:ext uri="{FF2B5EF4-FFF2-40B4-BE49-F238E27FC236}">
                <a16:creationId xmlns:a16="http://schemas.microsoft.com/office/drawing/2014/main" xmlns="" id="{277A48DB-1411-4C7E-B97D-3393DDA9D68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14240" y="4166793"/>
            <a:ext cx="8354785" cy="941984"/>
          </a:xfrm>
          <a:prstGeom prst="rect">
            <a:avLst/>
          </a:prstGeom>
        </p:spPr>
      </p:pic>
      <p:pic>
        <p:nvPicPr>
          <p:cNvPr id="9" name="图片 8">
            <a:extLst>
              <a:ext uri="{FF2B5EF4-FFF2-40B4-BE49-F238E27FC236}">
                <a16:creationId xmlns:a16="http://schemas.microsoft.com/office/drawing/2014/main" xmlns="" id="{9CE11013-EEB2-48C4-8247-57C17A2517B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91079" y="5108777"/>
            <a:ext cx="8964386" cy="992223"/>
          </a:xfrm>
          <a:prstGeom prst="rect">
            <a:avLst/>
          </a:prstGeom>
        </p:spPr>
      </p:pic>
    </p:spTree>
    <p:extLst>
      <p:ext uri="{BB962C8B-B14F-4D97-AF65-F5344CB8AC3E}">
        <p14:creationId xmlns:p14="http://schemas.microsoft.com/office/powerpoint/2010/main" val="296622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三、分块查找（分块有序表）</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27</a:t>
            </a:fld>
            <a:endParaRPr lang="zh-CN" altLang="en-US"/>
          </a:p>
        </p:txBody>
      </p:sp>
      <p:pic>
        <p:nvPicPr>
          <p:cNvPr id="5" name="图片 4">
            <a:extLst>
              <a:ext uri="{FF2B5EF4-FFF2-40B4-BE49-F238E27FC236}">
                <a16:creationId xmlns:a16="http://schemas.microsoft.com/office/drawing/2014/main" xmlns="" id="{BE3C8A02-82E4-4EA1-8995-0DF43D59980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314" y="2960866"/>
            <a:ext cx="5680342" cy="936267"/>
          </a:xfrm>
          <a:prstGeom prst="rect">
            <a:avLst/>
          </a:prstGeom>
        </p:spPr>
      </p:pic>
      <p:pic>
        <p:nvPicPr>
          <p:cNvPr id="6" name="图片 5">
            <a:extLst>
              <a:ext uri="{FF2B5EF4-FFF2-40B4-BE49-F238E27FC236}">
                <a16:creationId xmlns:a16="http://schemas.microsoft.com/office/drawing/2014/main" xmlns="" id="{66BBAF4A-EFCF-4CA7-B2BA-253344DB328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53216" y="2656990"/>
            <a:ext cx="5036401" cy="1353394"/>
          </a:xfrm>
          <a:prstGeom prst="rect">
            <a:avLst/>
          </a:prstGeom>
        </p:spPr>
      </p:pic>
      <p:pic>
        <p:nvPicPr>
          <p:cNvPr id="11" name="图片 10">
            <a:extLst>
              <a:ext uri="{FF2B5EF4-FFF2-40B4-BE49-F238E27FC236}">
                <a16:creationId xmlns:a16="http://schemas.microsoft.com/office/drawing/2014/main" xmlns="" id="{87E5EF8B-01D7-488B-8B6A-31CDD5F20EE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0925" y="3764102"/>
            <a:ext cx="7820247" cy="2422382"/>
          </a:xfrm>
          <a:prstGeom prst="rect">
            <a:avLst/>
          </a:prstGeom>
        </p:spPr>
      </p:pic>
    </p:spTree>
    <p:extLst>
      <p:ext uri="{BB962C8B-B14F-4D97-AF65-F5344CB8AC3E}">
        <p14:creationId xmlns:p14="http://schemas.microsoft.com/office/powerpoint/2010/main" val="206747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三、分块查找（举例）</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28</a:t>
            </a:fld>
            <a:endParaRPr lang="zh-CN" altLang="en-US"/>
          </a:p>
        </p:txBody>
      </p:sp>
      <p:pic>
        <p:nvPicPr>
          <p:cNvPr id="11" name="图片 10">
            <a:extLst>
              <a:ext uri="{FF2B5EF4-FFF2-40B4-BE49-F238E27FC236}">
                <a16:creationId xmlns:a16="http://schemas.microsoft.com/office/drawing/2014/main" xmlns="" id="{87E5EF8B-01D7-488B-8B6A-31CDD5F20EE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0925" y="3764102"/>
            <a:ext cx="7820247" cy="2422382"/>
          </a:xfrm>
          <a:prstGeom prst="rect">
            <a:avLst/>
          </a:prstGeom>
        </p:spPr>
      </p:pic>
      <p:pic>
        <p:nvPicPr>
          <p:cNvPr id="7" name="图片 6">
            <a:extLst>
              <a:ext uri="{FF2B5EF4-FFF2-40B4-BE49-F238E27FC236}">
                <a16:creationId xmlns:a16="http://schemas.microsoft.com/office/drawing/2014/main" xmlns="" id="{8B960D3F-7742-4FC9-9102-AFC434B5E1D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00702" y="6169283"/>
            <a:ext cx="1963365" cy="651640"/>
          </a:xfrm>
          <a:prstGeom prst="rect">
            <a:avLst/>
          </a:prstGeom>
        </p:spPr>
      </p:pic>
      <p:pic>
        <p:nvPicPr>
          <p:cNvPr id="9" name="图片 8">
            <a:extLst>
              <a:ext uri="{FF2B5EF4-FFF2-40B4-BE49-F238E27FC236}">
                <a16:creationId xmlns:a16="http://schemas.microsoft.com/office/drawing/2014/main" xmlns="" id="{C8A0F7DB-0A8C-4EA9-A981-983B44DFD29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12346" y="2889197"/>
            <a:ext cx="6942826" cy="566286"/>
          </a:xfrm>
          <a:prstGeom prst="rect">
            <a:avLst/>
          </a:prstGeom>
        </p:spPr>
      </p:pic>
      <p:pic>
        <p:nvPicPr>
          <p:cNvPr id="10" name="图片 9">
            <a:extLst>
              <a:ext uri="{FF2B5EF4-FFF2-40B4-BE49-F238E27FC236}">
                <a16:creationId xmlns:a16="http://schemas.microsoft.com/office/drawing/2014/main" xmlns="" id="{CE62FBCB-A692-4107-B080-5C225EEFC73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37957" y="3112462"/>
            <a:ext cx="324173" cy="686041"/>
          </a:xfrm>
          <a:prstGeom prst="rect">
            <a:avLst/>
          </a:prstGeom>
        </p:spPr>
      </p:pic>
      <p:pic>
        <p:nvPicPr>
          <p:cNvPr id="12" name="图片 11">
            <a:extLst>
              <a:ext uri="{FF2B5EF4-FFF2-40B4-BE49-F238E27FC236}">
                <a16:creationId xmlns:a16="http://schemas.microsoft.com/office/drawing/2014/main" xmlns="" id="{4097CC3B-76EA-40FB-9BD2-3F6D78AF899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212346" y="3393485"/>
            <a:ext cx="4656827" cy="872096"/>
          </a:xfrm>
          <a:prstGeom prst="rect">
            <a:avLst/>
          </a:prstGeom>
        </p:spPr>
      </p:pic>
      <p:pic>
        <p:nvPicPr>
          <p:cNvPr id="13" name="图片 12">
            <a:extLst>
              <a:ext uri="{FF2B5EF4-FFF2-40B4-BE49-F238E27FC236}">
                <a16:creationId xmlns:a16="http://schemas.microsoft.com/office/drawing/2014/main" xmlns="" id="{163DC92E-29C4-498D-AC75-2501DDA659BB}"/>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blip>
          <a:stretch>
            <a:fillRect/>
          </a:stretch>
        </p:blipFill>
        <p:spPr>
          <a:xfrm>
            <a:off x="5869173" y="6129749"/>
            <a:ext cx="504174" cy="728251"/>
          </a:xfrm>
          <a:prstGeom prst="rect">
            <a:avLst/>
          </a:prstGeom>
        </p:spPr>
      </p:pic>
      <p:pic>
        <p:nvPicPr>
          <p:cNvPr id="14" name="图片 13">
            <a:extLst>
              <a:ext uri="{FF2B5EF4-FFF2-40B4-BE49-F238E27FC236}">
                <a16:creationId xmlns:a16="http://schemas.microsoft.com/office/drawing/2014/main" xmlns="" id="{C5DC6117-9CB3-423B-986D-BAF595156F64}"/>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blip>
          <a:stretch>
            <a:fillRect/>
          </a:stretch>
        </p:blipFill>
        <p:spPr>
          <a:xfrm>
            <a:off x="6595254" y="6109873"/>
            <a:ext cx="504174" cy="728251"/>
          </a:xfrm>
          <a:prstGeom prst="rect">
            <a:avLst/>
          </a:prstGeom>
        </p:spPr>
      </p:pic>
      <p:pic>
        <p:nvPicPr>
          <p:cNvPr id="15" name="图片 14">
            <a:extLst>
              <a:ext uri="{FF2B5EF4-FFF2-40B4-BE49-F238E27FC236}">
                <a16:creationId xmlns:a16="http://schemas.microsoft.com/office/drawing/2014/main" xmlns="" id="{7459244D-0121-4BE9-AFC4-016CC1991BB2}"/>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blip>
          <a:stretch>
            <a:fillRect/>
          </a:stretch>
        </p:blipFill>
        <p:spPr>
          <a:xfrm>
            <a:off x="7273409" y="6109872"/>
            <a:ext cx="504174" cy="728251"/>
          </a:xfrm>
          <a:prstGeom prst="rect">
            <a:avLst/>
          </a:prstGeom>
        </p:spPr>
      </p:pic>
    </p:spTree>
    <p:extLst>
      <p:ext uri="{BB962C8B-B14F-4D97-AF65-F5344CB8AC3E}">
        <p14:creationId xmlns:p14="http://schemas.microsoft.com/office/powerpoint/2010/main" val="44228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三、分块查找（性能分析）</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29</a:t>
            </a:fld>
            <a:endParaRPr lang="zh-CN" altLang="en-US"/>
          </a:p>
        </p:txBody>
      </p:sp>
      <p:pic>
        <p:nvPicPr>
          <p:cNvPr id="5" name="图片 4">
            <a:extLst>
              <a:ext uri="{FF2B5EF4-FFF2-40B4-BE49-F238E27FC236}">
                <a16:creationId xmlns:a16="http://schemas.microsoft.com/office/drawing/2014/main" xmlns="" id="{E60D42D2-DD21-40AB-B536-6F7F732E236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5216" y="2931914"/>
            <a:ext cx="6750724" cy="778779"/>
          </a:xfrm>
          <a:prstGeom prst="rect">
            <a:avLst/>
          </a:prstGeom>
        </p:spPr>
      </p:pic>
      <p:pic>
        <p:nvPicPr>
          <p:cNvPr id="6" name="图片 5">
            <a:extLst>
              <a:ext uri="{FF2B5EF4-FFF2-40B4-BE49-F238E27FC236}">
                <a16:creationId xmlns:a16="http://schemas.microsoft.com/office/drawing/2014/main" xmlns="" id="{E918DD74-47E8-4B02-A37C-1982EEB9DA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8595" y="3897314"/>
            <a:ext cx="5576777" cy="795620"/>
          </a:xfrm>
          <a:prstGeom prst="rect">
            <a:avLst/>
          </a:prstGeom>
          <a:ln>
            <a:solidFill>
              <a:srgbClr val="00B0F0"/>
            </a:solidFill>
          </a:ln>
        </p:spPr>
      </p:pic>
      <p:pic>
        <p:nvPicPr>
          <p:cNvPr id="16" name="图片 15">
            <a:extLst>
              <a:ext uri="{FF2B5EF4-FFF2-40B4-BE49-F238E27FC236}">
                <a16:creationId xmlns:a16="http://schemas.microsoft.com/office/drawing/2014/main" xmlns="" id="{9E560CDF-407B-4658-B038-A7D4256DCEB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06372" y="3850428"/>
            <a:ext cx="5789554" cy="822936"/>
          </a:xfrm>
          <a:prstGeom prst="rect">
            <a:avLst/>
          </a:prstGeom>
          <a:ln>
            <a:solidFill>
              <a:srgbClr val="00B0F0"/>
            </a:solidFill>
          </a:ln>
        </p:spPr>
      </p:pic>
      <p:pic>
        <p:nvPicPr>
          <p:cNvPr id="18" name="图片 17">
            <a:extLst>
              <a:ext uri="{FF2B5EF4-FFF2-40B4-BE49-F238E27FC236}">
                <a16:creationId xmlns:a16="http://schemas.microsoft.com/office/drawing/2014/main" xmlns="" id="{449345BA-D47A-4D5B-8CBE-DF3A35E3C4C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415132" y="5294710"/>
            <a:ext cx="5180479" cy="562422"/>
          </a:xfrm>
          <a:prstGeom prst="rect">
            <a:avLst/>
          </a:prstGeom>
        </p:spPr>
      </p:pic>
    </p:spTree>
    <p:extLst>
      <p:ext uri="{BB962C8B-B14F-4D97-AF65-F5344CB8AC3E}">
        <p14:creationId xmlns:p14="http://schemas.microsoft.com/office/powerpoint/2010/main" val="285702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一、查找表</a:t>
            </a:r>
            <a:endParaRPr lang="en-US" altLang="zh-CN" sz="2800" dirty="0"/>
          </a:p>
          <a:p>
            <a:pPr lvl="1"/>
            <a:r>
              <a:rPr lang="zh-CN" altLang="en-US" sz="2800" dirty="0"/>
              <a:t>分类：</a:t>
            </a:r>
            <a:endParaRPr lang="en-US" altLang="zh-CN" sz="2800" dirty="0"/>
          </a:p>
          <a:p>
            <a:pPr lvl="2"/>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a:t>
            </a:fld>
            <a:endParaRPr lang="zh-CN" altLang="en-US"/>
          </a:p>
        </p:txBody>
      </p:sp>
      <p:pic>
        <p:nvPicPr>
          <p:cNvPr id="10" name="图片 9">
            <a:extLst>
              <a:ext uri="{FF2B5EF4-FFF2-40B4-BE49-F238E27FC236}">
                <a16:creationId xmlns:a16="http://schemas.microsoft.com/office/drawing/2014/main" xmlns="" id="{3004D6D0-D58C-4674-991E-80FEF030CC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20888" y="3074744"/>
            <a:ext cx="5404756" cy="971265"/>
          </a:xfrm>
          <a:prstGeom prst="rect">
            <a:avLst/>
          </a:prstGeom>
        </p:spPr>
      </p:pic>
      <p:pic>
        <p:nvPicPr>
          <p:cNvPr id="11" name="图片 10">
            <a:extLst>
              <a:ext uri="{FF2B5EF4-FFF2-40B4-BE49-F238E27FC236}">
                <a16:creationId xmlns:a16="http://schemas.microsoft.com/office/drawing/2014/main" xmlns="" id="{B6254333-57EA-4F61-8A8F-70C00EDD0C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20888" y="4176637"/>
            <a:ext cx="7636329" cy="1705240"/>
          </a:xfrm>
          <a:prstGeom prst="rect">
            <a:avLst/>
          </a:prstGeom>
        </p:spPr>
      </p:pic>
    </p:spTree>
    <p:extLst>
      <p:ext uri="{BB962C8B-B14F-4D97-AF65-F5344CB8AC3E}">
        <p14:creationId xmlns:p14="http://schemas.microsoft.com/office/powerpoint/2010/main" val="263311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一、动态查找表</a:t>
            </a:r>
            <a:endParaRPr lang="en-US" altLang="zh-CN" sz="2800" dirty="0"/>
          </a:p>
          <a:p>
            <a:pPr lvl="1"/>
            <a:r>
              <a:rPr lang="zh-CN" altLang="en-US" sz="2600" dirty="0"/>
              <a:t>表本身是在查找过程中动态生成的。</a:t>
            </a:r>
            <a:endParaRPr lang="en-US" altLang="zh-CN" sz="2600" dirty="0"/>
          </a:p>
          <a:p>
            <a:pPr lvl="1"/>
            <a:r>
              <a:rPr lang="zh-CN" altLang="en-US" sz="2600" dirty="0"/>
              <a:t>若表中存在着其关键字等于查找关键字</a:t>
            </a:r>
            <a:r>
              <a:rPr lang="en-US" altLang="zh-CN" sz="2600" dirty="0"/>
              <a:t>key</a:t>
            </a:r>
            <a:r>
              <a:rPr lang="zh-CN" altLang="en-US" sz="2600" dirty="0"/>
              <a:t>的记录，则查找成功；</a:t>
            </a:r>
            <a:endParaRPr lang="en-US" altLang="zh-CN" sz="2600" dirty="0"/>
          </a:p>
          <a:p>
            <a:pPr lvl="1"/>
            <a:r>
              <a:rPr lang="zh-CN" altLang="en-US" sz="2600" dirty="0"/>
              <a:t>否则在表中</a:t>
            </a:r>
            <a:r>
              <a:rPr lang="zh-CN" altLang="en-US" sz="2600" dirty="0" smtClean="0"/>
              <a:t>插入关键字</a:t>
            </a:r>
            <a:r>
              <a:rPr lang="zh-CN" altLang="en-US" sz="2600" dirty="0"/>
              <a:t>为</a:t>
            </a:r>
            <a:r>
              <a:rPr lang="en-US" altLang="zh-CN" sz="2600" dirty="0"/>
              <a:t>key</a:t>
            </a:r>
            <a:r>
              <a:rPr lang="zh-CN" altLang="en-US" sz="2600" dirty="0"/>
              <a:t>的记录。</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30</a:t>
            </a:fld>
            <a:endParaRPr lang="zh-CN" altLang="en-US"/>
          </a:p>
        </p:txBody>
      </p:sp>
    </p:spTree>
    <p:extLst>
      <p:ext uri="{BB962C8B-B14F-4D97-AF65-F5344CB8AC3E}">
        <p14:creationId xmlns:p14="http://schemas.microsoft.com/office/powerpoint/2010/main" val="333612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二、二叉排序树（定义）</a:t>
            </a:r>
            <a:endParaRPr lang="en-US" altLang="zh-CN" sz="2800" dirty="0"/>
          </a:p>
          <a:p>
            <a:pPr lvl="1"/>
            <a:r>
              <a:rPr lang="zh-CN" altLang="en-US" sz="2600" dirty="0"/>
              <a:t>二叉排序树是：</a:t>
            </a:r>
            <a:endParaRPr lang="en-US" altLang="zh-CN" sz="2600" dirty="0"/>
          </a:p>
          <a:p>
            <a:pPr lvl="1"/>
            <a:r>
              <a:rPr lang="zh-CN" altLang="en-US" sz="2600" dirty="0"/>
              <a:t>（</a:t>
            </a:r>
            <a:r>
              <a:rPr lang="en-US" altLang="zh-CN" sz="2600" dirty="0"/>
              <a:t>1</a:t>
            </a:r>
            <a:r>
              <a:rPr lang="zh-CN" altLang="en-US" sz="2600" dirty="0"/>
              <a:t>）空树或满足以下条件的二叉树：</a:t>
            </a:r>
            <a:endParaRPr lang="en-US" altLang="zh-CN" sz="2600" dirty="0"/>
          </a:p>
          <a:p>
            <a:pPr lvl="1"/>
            <a:r>
              <a:rPr lang="zh-CN" altLang="en-US" sz="2600" dirty="0"/>
              <a:t>（</a:t>
            </a:r>
            <a:r>
              <a:rPr lang="en-US" altLang="zh-CN" sz="2600" dirty="0"/>
              <a:t>2</a:t>
            </a:r>
            <a:r>
              <a:rPr lang="zh-CN" altLang="en-US" sz="2600" dirty="0"/>
              <a:t>）考察树中任意一个结点，</a:t>
            </a:r>
            <a:endParaRPr lang="en-US" altLang="zh-CN" sz="2600" dirty="0"/>
          </a:p>
          <a:p>
            <a:pPr marL="457200" lvl="1" indent="0">
              <a:buNone/>
            </a:pPr>
            <a:r>
              <a:rPr lang="en-US" altLang="zh-CN" sz="2600" dirty="0"/>
              <a:t>(2-1)</a:t>
            </a:r>
            <a:r>
              <a:rPr lang="zh-CN" altLang="en-US" sz="2600" dirty="0"/>
              <a:t>若其左子树不为空，则左子树上的所有结点的关键字都小于根的关键字</a:t>
            </a:r>
            <a:r>
              <a:rPr lang="en-US" altLang="zh-CN" sz="2600" dirty="0"/>
              <a:t>;</a:t>
            </a:r>
          </a:p>
          <a:p>
            <a:pPr marL="457200" lvl="1" indent="0">
              <a:buNone/>
            </a:pPr>
            <a:r>
              <a:rPr lang="en-US" altLang="zh-CN" sz="2600" dirty="0"/>
              <a:t>(2-2)</a:t>
            </a:r>
            <a:r>
              <a:rPr lang="zh-CN" altLang="en-US" sz="2600" dirty="0"/>
              <a:t>若其右子树不为空，则右子树上的所有结点的关键字都大于根的关键字</a:t>
            </a:r>
            <a:r>
              <a:rPr lang="en-US" altLang="zh-CN" sz="2600" dirty="0"/>
              <a:t>;</a:t>
            </a:r>
          </a:p>
          <a:p>
            <a:pPr marL="457200" lvl="1" indent="0">
              <a:buNone/>
            </a:pPr>
            <a:r>
              <a:rPr lang="en-US" altLang="zh-CN" sz="2600" dirty="0"/>
              <a:t>(2-3)</a:t>
            </a:r>
            <a:r>
              <a:rPr lang="zh-CN" altLang="en-US" sz="2600" dirty="0"/>
              <a:t>其左、右子树也都是二叉排序树。</a:t>
            </a:r>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31</a:t>
            </a:fld>
            <a:endParaRPr lang="zh-CN" altLang="en-US"/>
          </a:p>
        </p:txBody>
      </p:sp>
    </p:spTree>
    <p:extLst>
      <p:ext uri="{BB962C8B-B14F-4D97-AF65-F5344CB8AC3E}">
        <p14:creationId xmlns:p14="http://schemas.microsoft.com/office/powerpoint/2010/main" val="370695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32</a:t>
            </a:fld>
            <a:endParaRPr lang="zh-CN" altLang="en-US"/>
          </a:p>
        </p:txBody>
      </p:sp>
      <p:pic>
        <p:nvPicPr>
          <p:cNvPr id="5" name="图片 4">
            <a:extLst>
              <a:ext uri="{FF2B5EF4-FFF2-40B4-BE49-F238E27FC236}">
                <a16:creationId xmlns:a16="http://schemas.microsoft.com/office/drawing/2014/main" xmlns="" id="{2E84E300-6DFB-4686-A4AA-967141F43D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3263" y="2889197"/>
            <a:ext cx="3993527" cy="2961440"/>
          </a:xfrm>
          <a:prstGeom prst="rect">
            <a:avLst/>
          </a:prstGeom>
        </p:spPr>
      </p:pic>
      <p:pic>
        <p:nvPicPr>
          <p:cNvPr id="6" name="图片 5">
            <a:extLst>
              <a:ext uri="{FF2B5EF4-FFF2-40B4-BE49-F238E27FC236}">
                <a16:creationId xmlns:a16="http://schemas.microsoft.com/office/drawing/2014/main" xmlns="" id="{54EA5E4D-B60E-4591-87E5-5C4BC477D1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719042" y="5700124"/>
            <a:ext cx="2161844" cy="476626"/>
          </a:xfrm>
          <a:prstGeom prst="rect">
            <a:avLst/>
          </a:prstGeom>
        </p:spPr>
      </p:pic>
      <p:pic>
        <p:nvPicPr>
          <p:cNvPr id="7" name="图片 6">
            <a:extLst>
              <a:ext uri="{FF2B5EF4-FFF2-40B4-BE49-F238E27FC236}">
                <a16:creationId xmlns:a16="http://schemas.microsoft.com/office/drawing/2014/main" xmlns="" id="{0DD2D744-EF0A-47DB-A3E5-E34FABBDE0F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438012" y="2844210"/>
            <a:ext cx="3942982" cy="2796441"/>
          </a:xfrm>
          <a:prstGeom prst="rect">
            <a:avLst/>
          </a:prstGeom>
        </p:spPr>
      </p:pic>
      <p:pic>
        <p:nvPicPr>
          <p:cNvPr id="9" name="图片 8">
            <a:extLst>
              <a:ext uri="{FF2B5EF4-FFF2-40B4-BE49-F238E27FC236}">
                <a16:creationId xmlns:a16="http://schemas.microsoft.com/office/drawing/2014/main" xmlns="" id="{A13756DC-E5F5-495F-BA1D-65D250C31DB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90026" y="5635608"/>
            <a:ext cx="2438954" cy="430057"/>
          </a:xfrm>
          <a:prstGeom prst="rect">
            <a:avLst/>
          </a:prstGeom>
        </p:spPr>
      </p:pic>
    </p:spTree>
    <p:extLst>
      <p:ext uri="{BB962C8B-B14F-4D97-AF65-F5344CB8AC3E}">
        <p14:creationId xmlns:p14="http://schemas.microsoft.com/office/powerpoint/2010/main" val="240846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二、二叉排序树（查找）</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33</a:t>
            </a:fld>
            <a:endParaRPr lang="zh-CN" altLang="en-US"/>
          </a:p>
        </p:txBody>
      </p:sp>
      <p:pic>
        <p:nvPicPr>
          <p:cNvPr id="10" name="图片 9">
            <a:extLst>
              <a:ext uri="{FF2B5EF4-FFF2-40B4-BE49-F238E27FC236}">
                <a16:creationId xmlns:a16="http://schemas.microsoft.com/office/drawing/2014/main" xmlns="" id="{D6DF9ABE-39AA-420B-8D0D-2722815133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2846" y="2931807"/>
            <a:ext cx="4492589" cy="466818"/>
          </a:xfrm>
          <a:prstGeom prst="rect">
            <a:avLst/>
          </a:prstGeom>
        </p:spPr>
      </p:pic>
      <p:pic>
        <p:nvPicPr>
          <p:cNvPr id="11" name="图片 10">
            <a:extLst>
              <a:ext uri="{FF2B5EF4-FFF2-40B4-BE49-F238E27FC236}">
                <a16:creationId xmlns:a16="http://schemas.microsoft.com/office/drawing/2014/main" xmlns="" id="{67A434D0-BB04-4FF3-B7EB-38606252AB3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5038" y="3416154"/>
            <a:ext cx="2254102" cy="495902"/>
          </a:xfrm>
          <a:prstGeom prst="rect">
            <a:avLst/>
          </a:prstGeom>
        </p:spPr>
      </p:pic>
      <p:pic>
        <p:nvPicPr>
          <p:cNvPr id="12" name="图片 11">
            <a:extLst>
              <a:ext uri="{FF2B5EF4-FFF2-40B4-BE49-F238E27FC236}">
                <a16:creationId xmlns:a16="http://schemas.microsoft.com/office/drawing/2014/main" xmlns="" id="{8BC2474A-D42E-48C9-B37C-E80F0BB76E6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80060" y="3925582"/>
            <a:ext cx="3592033" cy="2132770"/>
          </a:xfrm>
          <a:prstGeom prst="rect">
            <a:avLst/>
          </a:prstGeom>
        </p:spPr>
      </p:pic>
      <p:pic>
        <p:nvPicPr>
          <p:cNvPr id="13" name="图片 12">
            <a:extLst>
              <a:ext uri="{FF2B5EF4-FFF2-40B4-BE49-F238E27FC236}">
                <a16:creationId xmlns:a16="http://schemas.microsoft.com/office/drawing/2014/main" xmlns="" id="{6768B2B6-F527-4053-BDA9-6670A30595C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42058" y="2511741"/>
            <a:ext cx="3993527" cy="2961440"/>
          </a:xfrm>
          <a:prstGeom prst="rect">
            <a:avLst/>
          </a:prstGeom>
        </p:spPr>
      </p:pic>
      <p:pic>
        <p:nvPicPr>
          <p:cNvPr id="14" name="图片 13">
            <a:extLst>
              <a:ext uri="{FF2B5EF4-FFF2-40B4-BE49-F238E27FC236}">
                <a16:creationId xmlns:a16="http://schemas.microsoft.com/office/drawing/2014/main" xmlns="" id="{35798FB3-9C56-4801-BDCC-321E792AF71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256412" y="5593179"/>
            <a:ext cx="3682409" cy="460301"/>
          </a:xfrm>
          <a:prstGeom prst="rect">
            <a:avLst/>
          </a:prstGeom>
        </p:spPr>
      </p:pic>
      <p:pic>
        <p:nvPicPr>
          <p:cNvPr id="15" name="图片 14">
            <a:extLst>
              <a:ext uri="{FF2B5EF4-FFF2-40B4-BE49-F238E27FC236}">
                <a16:creationId xmlns:a16="http://schemas.microsoft.com/office/drawing/2014/main" xmlns="" id="{28127795-D1FD-4ADA-BFAD-C5E039B32B17}"/>
              </a:ext>
            </a:extLst>
          </p:cNvPr>
          <p:cNvPicPr>
            <a:picLocks noChangeAspect="1"/>
          </p:cNvPicPr>
          <p:nvPr/>
        </p:nvPicPr>
        <p:blipFill rotWithShape="1">
          <a:blip r:embed="rId8">
            <a:clrChange>
              <a:clrFrom>
                <a:srgbClr val="FFFFFF"/>
              </a:clrFrom>
              <a:clrTo>
                <a:srgbClr val="FFFFFF">
                  <a:alpha val="0"/>
                </a:srgbClr>
              </a:clrTo>
            </a:clrChange>
          </a:blip>
          <a:srcRect r="1436" b="10211"/>
          <a:stretch/>
        </p:blipFill>
        <p:spPr>
          <a:xfrm>
            <a:off x="8665680" y="5637500"/>
            <a:ext cx="2753865" cy="371658"/>
          </a:xfrm>
          <a:prstGeom prst="rect">
            <a:avLst/>
          </a:prstGeom>
        </p:spPr>
      </p:pic>
      <p:cxnSp>
        <p:nvCxnSpPr>
          <p:cNvPr id="18" name="直接箭头连接符 17">
            <a:extLst>
              <a:ext uri="{FF2B5EF4-FFF2-40B4-BE49-F238E27FC236}">
                <a16:creationId xmlns:a16="http://schemas.microsoft.com/office/drawing/2014/main" xmlns="" id="{C67A343A-1F4B-4A95-8EFC-636B41EC0B96}"/>
              </a:ext>
            </a:extLst>
          </p:cNvPr>
          <p:cNvCxnSpPr>
            <a:cxnSpLocks/>
          </p:cNvCxnSpPr>
          <p:nvPr/>
        </p:nvCxnSpPr>
        <p:spPr>
          <a:xfrm flipH="1">
            <a:off x="8149709" y="2511741"/>
            <a:ext cx="446714" cy="323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xmlns="" id="{A2D046BF-DB00-44F5-AAA7-4954E21D50DC}"/>
              </a:ext>
            </a:extLst>
          </p:cNvPr>
          <p:cNvCxnSpPr>
            <a:cxnSpLocks/>
          </p:cNvCxnSpPr>
          <p:nvPr/>
        </p:nvCxnSpPr>
        <p:spPr>
          <a:xfrm>
            <a:off x="8295166" y="3144169"/>
            <a:ext cx="301257" cy="284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xmlns="" id="{8789DDF6-7E99-4E1A-BF3C-DAE6391E367B}"/>
              </a:ext>
            </a:extLst>
          </p:cNvPr>
          <p:cNvCxnSpPr>
            <a:cxnSpLocks/>
          </p:cNvCxnSpPr>
          <p:nvPr/>
        </p:nvCxnSpPr>
        <p:spPr>
          <a:xfrm>
            <a:off x="9188353" y="2641226"/>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xmlns="" id="{36AEFEC3-01FC-49CE-A513-B9E74E7FA3AE}"/>
              </a:ext>
            </a:extLst>
          </p:cNvPr>
          <p:cNvCxnSpPr>
            <a:cxnSpLocks/>
          </p:cNvCxnSpPr>
          <p:nvPr/>
        </p:nvCxnSpPr>
        <p:spPr>
          <a:xfrm>
            <a:off x="9949531" y="3131323"/>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xmlns="" id="{2ECAFAFF-9E43-49B4-9D27-37FC43799FE8}"/>
              </a:ext>
            </a:extLst>
          </p:cNvPr>
          <p:cNvCxnSpPr>
            <a:cxnSpLocks/>
          </p:cNvCxnSpPr>
          <p:nvPr/>
        </p:nvCxnSpPr>
        <p:spPr>
          <a:xfrm>
            <a:off x="10164866" y="4494314"/>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xmlns="" id="{3FC7FF07-91C9-41AD-BD5B-6EEAE0209E18}"/>
              </a:ext>
            </a:extLst>
          </p:cNvPr>
          <p:cNvCxnSpPr>
            <a:cxnSpLocks/>
          </p:cNvCxnSpPr>
          <p:nvPr/>
        </p:nvCxnSpPr>
        <p:spPr>
          <a:xfrm flipH="1">
            <a:off x="9768065" y="3898095"/>
            <a:ext cx="274547" cy="2752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64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二、二叉排序树（插入）</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34</a:t>
            </a:fld>
            <a:endParaRPr lang="zh-CN" altLang="en-US"/>
          </a:p>
        </p:txBody>
      </p:sp>
      <p:pic>
        <p:nvPicPr>
          <p:cNvPr id="13" name="图片 12">
            <a:extLst>
              <a:ext uri="{FF2B5EF4-FFF2-40B4-BE49-F238E27FC236}">
                <a16:creationId xmlns:a16="http://schemas.microsoft.com/office/drawing/2014/main" xmlns="" id="{6768B2B6-F527-4053-BDA9-6670A30595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4371" y="2561756"/>
            <a:ext cx="3993527" cy="2961440"/>
          </a:xfrm>
          <a:prstGeom prst="rect">
            <a:avLst/>
          </a:prstGeom>
        </p:spPr>
      </p:pic>
      <p:sp>
        <p:nvSpPr>
          <p:cNvPr id="5" name="矩形 4">
            <a:extLst>
              <a:ext uri="{FF2B5EF4-FFF2-40B4-BE49-F238E27FC236}">
                <a16:creationId xmlns:a16="http://schemas.microsoft.com/office/drawing/2014/main" xmlns="" id="{D250B20F-CD0F-46AD-B7B4-489AB05B1E2D}"/>
              </a:ext>
            </a:extLst>
          </p:cNvPr>
          <p:cNvSpPr/>
          <p:nvPr/>
        </p:nvSpPr>
        <p:spPr>
          <a:xfrm>
            <a:off x="1666474" y="2989152"/>
            <a:ext cx="1415772" cy="584775"/>
          </a:xfrm>
          <a:prstGeom prst="rect">
            <a:avLst/>
          </a:prstGeom>
        </p:spPr>
        <p:txBody>
          <a:bodyPr wrap="none">
            <a:spAutoFit/>
          </a:bodyPr>
          <a:lstStyle/>
          <a:p>
            <a:pPr lvl="0" defTabSz="914400">
              <a:defRPr/>
            </a:pPr>
            <a:r>
              <a:rPr lang="zh-CN" altLang="en-US" sz="3200" dirty="0"/>
              <a:t>查找</a:t>
            </a:r>
            <a:r>
              <a:rPr lang="en-US" altLang="zh-CN" sz="3200" dirty="0"/>
              <a:t>94</a:t>
            </a:r>
            <a:endParaRPr lang="zh-CN" altLang="en-US" sz="3200" dirty="0"/>
          </a:p>
        </p:txBody>
      </p:sp>
      <p:cxnSp>
        <p:nvCxnSpPr>
          <p:cNvPr id="19" name="直接箭头连接符 18">
            <a:extLst>
              <a:ext uri="{FF2B5EF4-FFF2-40B4-BE49-F238E27FC236}">
                <a16:creationId xmlns:a16="http://schemas.microsoft.com/office/drawing/2014/main" xmlns="" id="{AE7AFBAF-E4AE-4D36-84A3-2E024BE0E843}"/>
              </a:ext>
            </a:extLst>
          </p:cNvPr>
          <p:cNvCxnSpPr>
            <a:cxnSpLocks/>
          </p:cNvCxnSpPr>
          <p:nvPr/>
        </p:nvCxnSpPr>
        <p:spPr>
          <a:xfrm>
            <a:off x="9151139" y="2604366"/>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xmlns="" id="{46A20C5E-0FF2-449B-A732-AC923B2FD7B2}"/>
              </a:ext>
            </a:extLst>
          </p:cNvPr>
          <p:cNvCxnSpPr>
            <a:cxnSpLocks/>
          </p:cNvCxnSpPr>
          <p:nvPr/>
        </p:nvCxnSpPr>
        <p:spPr>
          <a:xfrm>
            <a:off x="10028325" y="320475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xmlns="" id="{21F7BE23-70F9-43FF-AD20-83CAA86999B4}"/>
              </a:ext>
            </a:extLst>
          </p:cNvPr>
          <p:cNvCxnSpPr>
            <a:cxnSpLocks/>
          </p:cNvCxnSpPr>
          <p:nvPr/>
        </p:nvCxnSpPr>
        <p:spPr>
          <a:xfrm>
            <a:off x="10679245" y="366712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xmlns="" id="{77B770F4-611F-466E-88AA-7402E3D7E713}"/>
              </a:ext>
            </a:extLst>
          </p:cNvPr>
          <p:cNvSpPr/>
          <p:nvPr/>
        </p:nvSpPr>
        <p:spPr>
          <a:xfrm>
            <a:off x="1652297" y="3808496"/>
            <a:ext cx="1415772" cy="584775"/>
          </a:xfrm>
          <a:prstGeom prst="rect">
            <a:avLst/>
          </a:prstGeom>
        </p:spPr>
        <p:txBody>
          <a:bodyPr wrap="none">
            <a:spAutoFit/>
          </a:bodyPr>
          <a:lstStyle/>
          <a:p>
            <a:pPr lvl="0" defTabSz="914400">
              <a:defRPr/>
            </a:pPr>
            <a:r>
              <a:rPr lang="zh-CN" altLang="en-US" sz="3200" dirty="0"/>
              <a:t>插入</a:t>
            </a:r>
            <a:r>
              <a:rPr lang="en-US" altLang="zh-CN" sz="3200" dirty="0"/>
              <a:t>94</a:t>
            </a:r>
            <a:endParaRPr lang="zh-CN" altLang="en-US" sz="3200" dirty="0"/>
          </a:p>
        </p:txBody>
      </p:sp>
      <p:pic>
        <p:nvPicPr>
          <p:cNvPr id="6" name="图片 5">
            <a:extLst>
              <a:ext uri="{FF2B5EF4-FFF2-40B4-BE49-F238E27FC236}">
                <a16:creationId xmlns:a16="http://schemas.microsoft.com/office/drawing/2014/main" xmlns="" id="{F87C4659-CF50-42B8-801A-1C07D59ACCC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08172" y="3900060"/>
            <a:ext cx="778029" cy="625717"/>
          </a:xfrm>
          <a:prstGeom prst="rect">
            <a:avLst/>
          </a:prstGeom>
        </p:spPr>
      </p:pic>
    </p:spTree>
    <p:extLst>
      <p:ext uri="{BB962C8B-B14F-4D97-AF65-F5344CB8AC3E}">
        <p14:creationId xmlns:p14="http://schemas.microsoft.com/office/powerpoint/2010/main" val="14241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二、二叉排序树（插入）</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35</a:t>
            </a:fld>
            <a:endParaRPr lang="zh-CN" altLang="en-US"/>
          </a:p>
        </p:txBody>
      </p:sp>
      <p:pic>
        <p:nvPicPr>
          <p:cNvPr id="13" name="图片 12">
            <a:extLst>
              <a:ext uri="{FF2B5EF4-FFF2-40B4-BE49-F238E27FC236}">
                <a16:creationId xmlns:a16="http://schemas.microsoft.com/office/drawing/2014/main" xmlns="" id="{6768B2B6-F527-4053-BDA9-6670A30595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4371" y="2561756"/>
            <a:ext cx="3993527" cy="2961440"/>
          </a:xfrm>
          <a:prstGeom prst="rect">
            <a:avLst/>
          </a:prstGeom>
        </p:spPr>
      </p:pic>
      <p:cxnSp>
        <p:nvCxnSpPr>
          <p:cNvPr id="19" name="直接箭头连接符 18">
            <a:extLst>
              <a:ext uri="{FF2B5EF4-FFF2-40B4-BE49-F238E27FC236}">
                <a16:creationId xmlns:a16="http://schemas.microsoft.com/office/drawing/2014/main" xmlns="" id="{AE7AFBAF-E4AE-4D36-84A3-2E024BE0E843}"/>
              </a:ext>
            </a:extLst>
          </p:cNvPr>
          <p:cNvCxnSpPr>
            <a:cxnSpLocks/>
          </p:cNvCxnSpPr>
          <p:nvPr/>
        </p:nvCxnSpPr>
        <p:spPr>
          <a:xfrm>
            <a:off x="9151139" y="2604366"/>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xmlns="" id="{46A20C5E-0FF2-449B-A732-AC923B2FD7B2}"/>
              </a:ext>
            </a:extLst>
          </p:cNvPr>
          <p:cNvCxnSpPr>
            <a:cxnSpLocks/>
          </p:cNvCxnSpPr>
          <p:nvPr/>
        </p:nvCxnSpPr>
        <p:spPr>
          <a:xfrm>
            <a:off x="10028325" y="320475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xmlns="" id="{21F7BE23-70F9-43FF-AD20-83CAA86999B4}"/>
              </a:ext>
            </a:extLst>
          </p:cNvPr>
          <p:cNvCxnSpPr>
            <a:cxnSpLocks/>
          </p:cNvCxnSpPr>
          <p:nvPr/>
        </p:nvCxnSpPr>
        <p:spPr>
          <a:xfrm>
            <a:off x="10679245" y="366712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xmlns="" id="{F87C4659-CF50-42B8-801A-1C07D59ACCC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08172" y="3900060"/>
            <a:ext cx="778029" cy="625717"/>
          </a:xfrm>
          <a:prstGeom prst="rect">
            <a:avLst/>
          </a:prstGeom>
        </p:spPr>
      </p:pic>
      <p:pic>
        <p:nvPicPr>
          <p:cNvPr id="7" name="图片 6">
            <a:extLst>
              <a:ext uri="{FF2B5EF4-FFF2-40B4-BE49-F238E27FC236}">
                <a16:creationId xmlns:a16="http://schemas.microsoft.com/office/drawing/2014/main" xmlns="" id="{DAAC927D-1EC2-4C6C-8316-EB08701AC4D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9350" y="3138266"/>
            <a:ext cx="6703024" cy="761794"/>
          </a:xfrm>
          <a:prstGeom prst="rect">
            <a:avLst/>
          </a:prstGeom>
        </p:spPr>
      </p:pic>
      <p:pic>
        <p:nvPicPr>
          <p:cNvPr id="10" name="图片 9">
            <a:extLst>
              <a:ext uri="{FF2B5EF4-FFF2-40B4-BE49-F238E27FC236}">
                <a16:creationId xmlns:a16="http://schemas.microsoft.com/office/drawing/2014/main" xmlns="" id="{AF9E4962-E55B-4F45-B54D-2A62FD4035B0}"/>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4212" y="4364440"/>
            <a:ext cx="6995928" cy="1213703"/>
          </a:xfrm>
          <a:prstGeom prst="rect">
            <a:avLst/>
          </a:prstGeom>
        </p:spPr>
      </p:pic>
    </p:spTree>
    <p:extLst>
      <p:ext uri="{BB962C8B-B14F-4D97-AF65-F5344CB8AC3E}">
        <p14:creationId xmlns:p14="http://schemas.microsoft.com/office/powerpoint/2010/main" val="192356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二、二叉排序树（生成）</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36</a:t>
            </a:fld>
            <a:endParaRPr lang="zh-CN" altLang="en-US"/>
          </a:p>
        </p:txBody>
      </p:sp>
      <p:pic>
        <p:nvPicPr>
          <p:cNvPr id="5" name="图片 4">
            <a:extLst>
              <a:ext uri="{FF2B5EF4-FFF2-40B4-BE49-F238E27FC236}">
                <a16:creationId xmlns:a16="http://schemas.microsoft.com/office/drawing/2014/main" xmlns="" id="{FE7812AD-0404-4DF7-9DE9-68866B17AC0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0060" y="2889197"/>
            <a:ext cx="5448237" cy="679729"/>
          </a:xfrm>
          <a:prstGeom prst="rect">
            <a:avLst/>
          </a:prstGeom>
        </p:spPr>
      </p:pic>
      <p:pic>
        <p:nvPicPr>
          <p:cNvPr id="9" name="图片 8">
            <a:extLst>
              <a:ext uri="{FF2B5EF4-FFF2-40B4-BE49-F238E27FC236}">
                <a16:creationId xmlns:a16="http://schemas.microsoft.com/office/drawing/2014/main" xmlns="" id="{D1068F18-F1A8-46B0-81FE-1D9BCE55020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08610" y="3673864"/>
            <a:ext cx="430544" cy="422019"/>
          </a:xfrm>
          <a:prstGeom prst="rect">
            <a:avLst/>
          </a:prstGeom>
        </p:spPr>
      </p:pic>
      <p:pic>
        <p:nvPicPr>
          <p:cNvPr id="12" name="图片 11">
            <a:extLst>
              <a:ext uri="{FF2B5EF4-FFF2-40B4-BE49-F238E27FC236}">
                <a16:creationId xmlns:a16="http://schemas.microsoft.com/office/drawing/2014/main" xmlns="" id="{D4BA4597-7251-423F-AF89-4FEC611546E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48447" y="3586455"/>
            <a:ext cx="7746086" cy="2519975"/>
          </a:xfrm>
          <a:prstGeom prst="rect">
            <a:avLst/>
          </a:prstGeom>
        </p:spPr>
      </p:pic>
    </p:spTree>
    <p:extLst>
      <p:ext uri="{BB962C8B-B14F-4D97-AF65-F5344CB8AC3E}">
        <p14:creationId xmlns:p14="http://schemas.microsoft.com/office/powerpoint/2010/main" val="68956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二、二叉排序树（遍历）</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37</a:t>
            </a:fld>
            <a:endParaRPr lang="zh-CN" altLang="en-US"/>
          </a:p>
        </p:txBody>
      </p:sp>
      <p:pic>
        <p:nvPicPr>
          <p:cNvPr id="6" name="图片 5">
            <a:extLst>
              <a:ext uri="{FF2B5EF4-FFF2-40B4-BE49-F238E27FC236}">
                <a16:creationId xmlns:a16="http://schemas.microsoft.com/office/drawing/2014/main" xmlns="" id="{17D411C4-50CC-4592-A0FC-1F97D486CD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2722" y="3010191"/>
            <a:ext cx="4112695" cy="2936965"/>
          </a:xfrm>
          <a:prstGeom prst="rect">
            <a:avLst/>
          </a:prstGeom>
        </p:spPr>
      </p:pic>
      <p:pic>
        <p:nvPicPr>
          <p:cNvPr id="7" name="图片 6">
            <a:extLst>
              <a:ext uri="{FF2B5EF4-FFF2-40B4-BE49-F238E27FC236}">
                <a16:creationId xmlns:a16="http://schemas.microsoft.com/office/drawing/2014/main" xmlns="" id="{F5767381-7DBA-49FC-9BBC-652890F99EAA}"/>
              </a:ext>
            </a:extLst>
          </p:cNvPr>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790964" y="4794271"/>
            <a:ext cx="3109026" cy="432699"/>
          </a:xfrm>
          <a:prstGeom prst="rect">
            <a:avLst/>
          </a:prstGeom>
        </p:spPr>
      </p:pic>
      <p:grpSp>
        <p:nvGrpSpPr>
          <p:cNvPr id="13" name="组合 12">
            <a:extLst>
              <a:ext uri="{FF2B5EF4-FFF2-40B4-BE49-F238E27FC236}">
                <a16:creationId xmlns:a16="http://schemas.microsoft.com/office/drawing/2014/main" xmlns="" id="{6983F9C3-C1E1-4F9A-88B4-86566C01E4D2}"/>
              </a:ext>
            </a:extLst>
          </p:cNvPr>
          <p:cNvGrpSpPr/>
          <p:nvPr/>
        </p:nvGrpSpPr>
        <p:grpSpPr>
          <a:xfrm>
            <a:off x="4790964" y="3419838"/>
            <a:ext cx="4434422" cy="387129"/>
            <a:chOff x="4790964" y="3460317"/>
            <a:chExt cx="4434422" cy="387129"/>
          </a:xfrm>
        </p:grpSpPr>
        <p:pic>
          <p:nvPicPr>
            <p:cNvPr id="10" name="图片 9">
              <a:extLst>
                <a:ext uri="{FF2B5EF4-FFF2-40B4-BE49-F238E27FC236}">
                  <a16:creationId xmlns:a16="http://schemas.microsoft.com/office/drawing/2014/main" xmlns="" id="{EB30B4B4-3FC7-4F7D-883C-BFB381F3FB0F}"/>
                </a:ext>
              </a:extLst>
            </p:cNvPr>
            <p:cNvPicPr>
              <a:picLocks noChangeAspect="1"/>
            </p:cNvPicPr>
            <p:nvPr/>
          </p:nvPicPr>
          <p:blipFill rotWithShape="1">
            <a:blip r:embed="rId5">
              <a:clrChange>
                <a:clrFrom>
                  <a:srgbClr val="FFFFFF"/>
                </a:clrFrom>
                <a:clrTo>
                  <a:srgbClr val="FFFFFF">
                    <a:alpha val="0"/>
                  </a:srgbClr>
                </a:clrTo>
              </a:clrChange>
            </a:blip>
            <a:srcRect l="10487" t="5096"/>
            <a:stretch/>
          </p:blipFill>
          <p:spPr>
            <a:xfrm>
              <a:off x="4790964" y="3460317"/>
              <a:ext cx="3286236" cy="387129"/>
            </a:xfrm>
            <a:prstGeom prst="rect">
              <a:avLst/>
            </a:prstGeom>
          </p:spPr>
        </p:pic>
        <p:pic>
          <p:nvPicPr>
            <p:cNvPr id="11" name="图片 10">
              <a:extLst>
                <a:ext uri="{FF2B5EF4-FFF2-40B4-BE49-F238E27FC236}">
                  <a16:creationId xmlns:a16="http://schemas.microsoft.com/office/drawing/2014/main" xmlns="" id="{63852815-5827-41D6-8402-27ABC452692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077200" y="3460317"/>
              <a:ext cx="1148186" cy="387128"/>
            </a:xfrm>
            <a:prstGeom prst="rect">
              <a:avLst/>
            </a:prstGeom>
          </p:spPr>
        </p:pic>
      </p:grpSp>
      <p:pic>
        <p:nvPicPr>
          <p:cNvPr id="14" name="图片 13">
            <a:extLst>
              <a:ext uri="{FF2B5EF4-FFF2-40B4-BE49-F238E27FC236}">
                <a16:creationId xmlns:a16="http://schemas.microsoft.com/office/drawing/2014/main" xmlns="" id="{D1CCF29D-6F3F-4A75-9ABD-BB6D75EBE0A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792792" y="3871568"/>
            <a:ext cx="6687500" cy="425520"/>
          </a:xfrm>
          <a:prstGeom prst="rect">
            <a:avLst/>
          </a:prstGeom>
        </p:spPr>
      </p:pic>
    </p:spTree>
    <p:extLst>
      <p:ext uri="{BB962C8B-B14F-4D97-AF65-F5344CB8AC3E}">
        <p14:creationId xmlns:p14="http://schemas.microsoft.com/office/powerpoint/2010/main" val="129061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4F0FC6D-DFAF-4B1C-B254-33DAC57C4B83}"/>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xmlns="" id="{8215DA63-75F5-4762-A819-7C375FEB4447}"/>
              </a:ext>
            </a:extLst>
          </p:cNvPr>
          <p:cNvSpPr>
            <a:spLocks noGrp="1"/>
          </p:cNvSpPr>
          <p:nvPr>
            <p:ph type="sldNum" sz="quarter" idx="12"/>
          </p:nvPr>
        </p:nvSpPr>
        <p:spPr/>
        <p:txBody>
          <a:bodyPr/>
          <a:lstStyle/>
          <a:p>
            <a:fld id="{9C08A6B1-A78C-47EB-92DF-8648CDD76AF2}" type="slidenum">
              <a:rPr lang="zh-CN" altLang="en-US" smtClean="0"/>
              <a:t>38</a:t>
            </a:fld>
            <a:endParaRPr lang="zh-CN" altLang="en-US"/>
          </a:p>
        </p:txBody>
      </p:sp>
      <p:sp>
        <p:nvSpPr>
          <p:cNvPr id="10" name="文本框 9">
            <a:extLst>
              <a:ext uri="{FF2B5EF4-FFF2-40B4-BE49-F238E27FC236}">
                <a16:creationId xmlns:a16="http://schemas.microsoft.com/office/drawing/2014/main" xmlns="" id="{AE78F6F8-88D9-4855-995A-E12BE890E42F}"/>
              </a:ext>
            </a:extLst>
          </p:cNvPr>
          <p:cNvSpPr txBox="1"/>
          <p:nvPr/>
        </p:nvSpPr>
        <p:spPr>
          <a:xfrm>
            <a:off x="970200" y="2124835"/>
            <a:ext cx="10139400" cy="646331"/>
          </a:xfrm>
          <a:prstGeom prst="rect">
            <a:avLst/>
          </a:prstGeom>
          <a:noFill/>
        </p:spPr>
        <p:txBody>
          <a:bodyPr wrap="square">
            <a:spAutoFit/>
          </a:bodyPr>
          <a:lstStyle/>
          <a:p>
            <a:r>
              <a:rPr lang="en-US" altLang="zh-CN" sz="1800" kern="100" dirty="0">
                <a:effectLst/>
                <a:latin typeface="宋体" panose="02010600030101010101" pitchFamily="2" charset="-122"/>
                <a:cs typeface="Arial" panose="020B0604020202020204" pitchFamily="34" charset="0"/>
              </a:rPr>
              <a:t>3. </a:t>
            </a:r>
            <a:r>
              <a:rPr lang="zh-CN" altLang="zh-CN" sz="1800" kern="100" dirty="0">
                <a:effectLst/>
                <a:ea typeface="宋体" panose="02010600030101010101" pitchFamily="2" charset="-122"/>
                <a:cs typeface="Arial" panose="020B0604020202020204" pitchFamily="34" charset="0"/>
              </a:rPr>
              <a:t>二叉排序树的结构如下图所示，其中各结点的关键字依次为</a:t>
            </a:r>
            <a:r>
              <a:rPr lang="en-US" altLang="zh-CN" sz="1800" kern="100" dirty="0">
                <a:effectLst/>
                <a:ea typeface="宋体" panose="02010600030101010101" pitchFamily="2" charset="-122"/>
                <a:cs typeface="Arial" panose="020B0604020202020204" pitchFamily="34" charset="0"/>
              </a:rPr>
              <a:t>32-40</a:t>
            </a:r>
            <a:r>
              <a:rPr lang="zh-CN" altLang="zh-CN" sz="1800" kern="100" dirty="0">
                <a:effectLst/>
                <a:ea typeface="宋体" panose="02010600030101010101" pitchFamily="2" charset="-122"/>
                <a:cs typeface="Arial" panose="020B0604020202020204" pitchFamily="34" charset="0"/>
              </a:rPr>
              <a:t>，请标出各节点的关键字并写出求解过程。</a:t>
            </a:r>
            <a:endParaRPr lang="zh-CN" altLang="en-US" dirty="0"/>
          </a:p>
        </p:txBody>
      </p:sp>
      <p:pic>
        <p:nvPicPr>
          <p:cNvPr id="1026" name="Picture 2">
            <a:extLst>
              <a:ext uri="{FF2B5EF4-FFF2-40B4-BE49-F238E27FC236}">
                <a16:creationId xmlns:a16="http://schemas.microsoft.com/office/drawing/2014/main" xmlns="" id="{D1297EEE-4397-47FB-BFFA-8F365DA31F5A}"/>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8378" y="3042247"/>
            <a:ext cx="2933221" cy="296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xmlns="" id="{F338211A-3837-4E62-83D0-CBAE5DC33467}"/>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6816" y="3041933"/>
            <a:ext cx="2933221" cy="296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19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二、关键字（</a:t>
            </a:r>
            <a:r>
              <a:rPr lang="en-US" altLang="zh-CN" sz="2800" dirty="0"/>
              <a:t>key</a:t>
            </a:r>
            <a:r>
              <a:rPr lang="zh-CN" altLang="en-US" sz="2800" dirty="0"/>
              <a:t>）</a:t>
            </a:r>
            <a:endParaRPr lang="en-US" altLang="zh-CN" sz="2800" dirty="0"/>
          </a:p>
          <a:p>
            <a:pPr lvl="1"/>
            <a:r>
              <a:rPr lang="zh-CN" altLang="en-US" sz="2800" dirty="0"/>
              <a:t>关键字是数据元素（或称 记录）中</a:t>
            </a:r>
            <a:r>
              <a:rPr lang="zh-CN" altLang="en-US" sz="2800" dirty="0">
                <a:solidFill>
                  <a:srgbClr val="0070C0"/>
                </a:solidFill>
              </a:rPr>
              <a:t>某个数据项的值</a:t>
            </a:r>
            <a:r>
              <a:rPr lang="zh-CN" altLang="en-US" sz="2800" dirty="0"/>
              <a:t>，用于标识（或 识别）一个数据元素（或记录）。</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4</a:t>
            </a:fld>
            <a:endParaRPr lang="zh-CN" altLang="en-US"/>
          </a:p>
        </p:txBody>
      </p:sp>
      <p:pic>
        <p:nvPicPr>
          <p:cNvPr id="5" name="图片 4">
            <a:extLst>
              <a:ext uri="{FF2B5EF4-FFF2-40B4-BE49-F238E27FC236}">
                <a16:creationId xmlns:a16="http://schemas.microsoft.com/office/drawing/2014/main" xmlns="" id="{63AD2311-1E5B-4B0B-815D-CA9D13720B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65514" y="4713864"/>
            <a:ext cx="8860971" cy="482099"/>
          </a:xfrm>
          <a:prstGeom prst="rect">
            <a:avLst/>
          </a:prstGeom>
        </p:spPr>
      </p:pic>
      <p:pic>
        <p:nvPicPr>
          <p:cNvPr id="6" name="图片 5">
            <a:extLst>
              <a:ext uri="{FF2B5EF4-FFF2-40B4-BE49-F238E27FC236}">
                <a16:creationId xmlns:a16="http://schemas.microsoft.com/office/drawing/2014/main" xmlns="" id="{ECFB8122-B327-4BEE-AA0B-FE1D2A96D59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65514" y="5235470"/>
            <a:ext cx="6952174" cy="533355"/>
          </a:xfrm>
          <a:prstGeom prst="rect">
            <a:avLst/>
          </a:prstGeom>
        </p:spPr>
      </p:pic>
    </p:spTree>
    <p:extLst>
      <p:ext uri="{BB962C8B-B14F-4D97-AF65-F5344CB8AC3E}">
        <p14:creationId xmlns:p14="http://schemas.microsoft.com/office/powerpoint/2010/main" val="221831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三、查找（ </a:t>
            </a:r>
            <a:r>
              <a:rPr lang="en-US" altLang="zh-CN" sz="2800" dirty="0"/>
              <a:t>Search </a:t>
            </a:r>
            <a:r>
              <a:rPr lang="zh-CN" altLang="en-US" sz="2800" dirty="0"/>
              <a:t>）</a:t>
            </a:r>
            <a:endParaRPr lang="en-US" altLang="zh-CN" sz="2800" dirty="0"/>
          </a:p>
          <a:p>
            <a:pPr lvl="1"/>
            <a:r>
              <a:rPr lang="zh-CN" altLang="en-US" sz="2600" dirty="0"/>
              <a:t>查找：给定一个值，在查找表中确定一个其关键字等于给定值得数据元素（或记录）。</a:t>
            </a:r>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5</a:t>
            </a:fld>
            <a:endParaRPr lang="zh-CN" altLang="en-US"/>
          </a:p>
        </p:txBody>
      </p:sp>
      <p:pic>
        <p:nvPicPr>
          <p:cNvPr id="7" name="图片 6">
            <a:extLst>
              <a:ext uri="{FF2B5EF4-FFF2-40B4-BE49-F238E27FC236}">
                <a16:creationId xmlns:a16="http://schemas.microsoft.com/office/drawing/2014/main" xmlns="" id="{661AE6CF-233B-483E-94AF-A6874599E6E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53632" y="4222242"/>
            <a:ext cx="9202479" cy="744678"/>
          </a:xfrm>
          <a:prstGeom prst="rect">
            <a:avLst/>
          </a:prstGeom>
        </p:spPr>
      </p:pic>
      <p:pic>
        <p:nvPicPr>
          <p:cNvPr id="9" name="图片 8">
            <a:extLst>
              <a:ext uri="{FF2B5EF4-FFF2-40B4-BE49-F238E27FC236}">
                <a16:creationId xmlns:a16="http://schemas.microsoft.com/office/drawing/2014/main" xmlns="" id="{5E1414DB-8031-4F1D-8224-EA6606FD795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53632" y="5073452"/>
            <a:ext cx="9410954" cy="621988"/>
          </a:xfrm>
          <a:prstGeom prst="rect">
            <a:avLst/>
          </a:prstGeom>
        </p:spPr>
      </p:pic>
    </p:spTree>
    <p:extLst>
      <p:ext uri="{BB962C8B-B14F-4D97-AF65-F5344CB8AC3E}">
        <p14:creationId xmlns:p14="http://schemas.microsoft.com/office/powerpoint/2010/main" val="395495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四、衡量查找算法的标准</a:t>
            </a:r>
            <a:endParaRPr lang="en-US" altLang="zh-CN" sz="2600" dirty="0"/>
          </a:p>
          <a:p>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6</a:t>
            </a:fld>
            <a:endParaRPr lang="zh-CN" altLang="en-US"/>
          </a:p>
        </p:txBody>
      </p:sp>
      <p:pic>
        <p:nvPicPr>
          <p:cNvPr id="5" name="图片 4">
            <a:extLst>
              <a:ext uri="{FF2B5EF4-FFF2-40B4-BE49-F238E27FC236}">
                <a16:creationId xmlns:a16="http://schemas.microsoft.com/office/drawing/2014/main" xmlns="" id="{AE09713C-3CCB-46AE-9C18-A383A8C9A2E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02242" y="3114240"/>
            <a:ext cx="2877230" cy="1383742"/>
          </a:xfrm>
          <a:prstGeom prst="rect">
            <a:avLst/>
          </a:prstGeom>
        </p:spPr>
      </p:pic>
      <p:pic>
        <p:nvPicPr>
          <p:cNvPr id="6" name="图片 5">
            <a:extLst>
              <a:ext uri="{FF2B5EF4-FFF2-40B4-BE49-F238E27FC236}">
                <a16:creationId xmlns:a16="http://schemas.microsoft.com/office/drawing/2014/main" xmlns="" id="{BD97DA5C-41BC-4A55-9588-38B5400DDAE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2242" y="4834770"/>
            <a:ext cx="3938587" cy="689127"/>
          </a:xfrm>
          <a:prstGeom prst="rect">
            <a:avLst/>
          </a:prstGeom>
        </p:spPr>
      </p:pic>
    </p:spTree>
    <p:extLst>
      <p:ext uri="{BB962C8B-B14F-4D97-AF65-F5344CB8AC3E}">
        <p14:creationId xmlns:p14="http://schemas.microsoft.com/office/powerpoint/2010/main" val="162704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五、平均查找长度</a:t>
            </a:r>
            <a:r>
              <a:rPr lang="en-US" altLang="zh-CN" sz="2800" dirty="0"/>
              <a:t>ASL</a:t>
            </a:r>
          </a:p>
          <a:p>
            <a:pPr lvl="1"/>
            <a:r>
              <a:rPr lang="zh-CN" altLang="en-US" sz="3200" dirty="0"/>
              <a:t>平均查找长度 定义为确定记录在查找表中的位置所进行的和关键字的比较次数的平均值。</a:t>
            </a:r>
            <a:endParaRPr lang="en-US" altLang="zh-CN" sz="32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7</a:t>
            </a:fld>
            <a:endParaRPr lang="zh-CN" altLang="en-US"/>
          </a:p>
        </p:txBody>
      </p:sp>
      <p:pic>
        <p:nvPicPr>
          <p:cNvPr id="7" name="图片 6">
            <a:extLst>
              <a:ext uri="{FF2B5EF4-FFF2-40B4-BE49-F238E27FC236}">
                <a16:creationId xmlns:a16="http://schemas.microsoft.com/office/drawing/2014/main" xmlns="" id="{A52861B5-0FBB-4B3A-A318-A1BF15BAD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89960" y="4045518"/>
            <a:ext cx="2913580" cy="1222283"/>
          </a:xfrm>
          <a:prstGeom prst="rect">
            <a:avLst/>
          </a:prstGeom>
        </p:spPr>
      </p:pic>
      <p:pic>
        <p:nvPicPr>
          <p:cNvPr id="9" name="图片 8">
            <a:extLst>
              <a:ext uri="{FF2B5EF4-FFF2-40B4-BE49-F238E27FC236}">
                <a16:creationId xmlns:a16="http://schemas.microsoft.com/office/drawing/2014/main" xmlns="" id="{64C24BC6-95B6-4469-9F75-FD0B78CB621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72539" y="4688800"/>
            <a:ext cx="7249321" cy="1364681"/>
          </a:xfrm>
          <a:prstGeom prst="rect">
            <a:avLst/>
          </a:prstGeom>
        </p:spPr>
      </p:pic>
    </p:spTree>
    <p:extLst>
      <p:ext uri="{BB962C8B-B14F-4D97-AF65-F5344CB8AC3E}">
        <p14:creationId xmlns:p14="http://schemas.microsoft.com/office/powerpoint/2010/main" val="323500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8</a:t>
            </a:fld>
            <a:endParaRPr lang="zh-CN" altLang="en-US"/>
          </a:p>
        </p:txBody>
      </p:sp>
      <p:pic>
        <p:nvPicPr>
          <p:cNvPr id="5" name="图片 4">
            <a:extLst>
              <a:ext uri="{FF2B5EF4-FFF2-40B4-BE49-F238E27FC236}">
                <a16:creationId xmlns:a16="http://schemas.microsoft.com/office/drawing/2014/main" xmlns="" id="{561E2885-9190-40E9-ACD6-992A5E769C4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853" y="3063995"/>
            <a:ext cx="6906734" cy="595072"/>
          </a:xfrm>
          <a:prstGeom prst="rect">
            <a:avLst/>
          </a:prstGeom>
        </p:spPr>
      </p:pic>
      <p:pic>
        <p:nvPicPr>
          <p:cNvPr id="6" name="图片 5">
            <a:extLst>
              <a:ext uri="{FF2B5EF4-FFF2-40B4-BE49-F238E27FC236}">
                <a16:creationId xmlns:a16="http://schemas.microsoft.com/office/drawing/2014/main" xmlns="" id="{807B2ED3-FB03-4FD9-82EF-F0DD854451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930" y="3851443"/>
            <a:ext cx="9111093" cy="542914"/>
          </a:xfrm>
          <a:prstGeom prst="rect">
            <a:avLst/>
          </a:prstGeom>
        </p:spPr>
      </p:pic>
      <p:pic>
        <p:nvPicPr>
          <p:cNvPr id="10" name="图片 9">
            <a:extLst>
              <a:ext uri="{FF2B5EF4-FFF2-40B4-BE49-F238E27FC236}">
                <a16:creationId xmlns:a16="http://schemas.microsoft.com/office/drawing/2014/main" xmlns="" id="{FFD457A8-96E6-4AEE-A1E1-6A98CF2D43D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589634" y="3898177"/>
            <a:ext cx="2319338" cy="468965"/>
          </a:xfrm>
          <a:prstGeom prst="rect">
            <a:avLst/>
          </a:prstGeom>
        </p:spPr>
      </p:pic>
    </p:spTree>
    <p:extLst>
      <p:ext uri="{BB962C8B-B14F-4D97-AF65-F5344CB8AC3E}">
        <p14:creationId xmlns:p14="http://schemas.microsoft.com/office/powerpoint/2010/main" val="19156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一、顺序查找（举例）</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9</a:t>
            </a:fld>
            <a:endParaRPr lang="zh-CN" altLang="en-US"/>
          </a:p>
        </p:txBody>
      </p:sp>
      <p:pic>
        <p:nvPicPr>
          <p:cNvPr id="5" name="图片 4">
            <a:extLst>
              <a:ext uri="{FF2B5EF4-FFF2-40B4-BE49-F238E27FC236}">
                <a16:creationId xmlns:a16="http://schemas.microsoft.com/office/drawing/2014/main" xmlns="" id="{2B0017FC-92EC-4660-9892-58E32DEE1A11}"/>
              </a:ext>
            </a:extLst>
          </p:cNvPr>
          <p:cNvPicPr>
            <a:picLocks noChangeAspect="1"/>
          </p:cNvPicPr>
          <p:nvPr/>
        </p:nvPicPr>
        <p:blipFill rotWithShape="1">
          <a:blip r:embed="rId3">
            <a:clrChange>
              <a:clrFrom>
                <a:srgbClr val="FFFFFF"/>
              </a:clrFrom>
              <a:clrTo>
                <a:srgbClr val="FFFFFF">
                  <a:alpha val="0"/>
                </a:srgbClr>
              </a:clrTo>
            </a:clrChange>
          </a:blip>
          <a:srcRect l="8910" b="1301"/>
          <a:stretch/>
        </p:blipFill>
        <p:spPr>
          <a:xfrm>
            <a:off x="2128157" y="3173700"/>
            <a:ext cx="8735786" cy="935658"/>
          </a:xfrm>
          <a:prstGeom prst="rect">
            <a:avLst/>
          </a:prstGeom>
        </p:spPr>
      </p:pic>
      <p:pic>
        <p:nvPicPr>
          <p:cNvPr id="6" name="图片 5">
            <a:extLst>
              <a:ext uri="{FF2B5EF4-FFF2-40B4-BE49-F238E27FC236}">
                <a16:creationId xmlns:a16="http://schemas.microsoft.com/office/drawing/2014/main" xmlns="" id="{41CD28BC-CE4F-4BD2-B1BD-70A9A66ADC6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82481" y="2252165"/>
            <a:ext cx="2420403" cy="824214"/>
          </a:xfrm>
          <a:prstGeom prst="rect">
            <a:avLst/>
          </a:prstGeom>
        </p:spPr>
      </p:pic>
      <p:pic>
        <p:nvPicPr>
          <p:cNvPr id="10" name="图片 9">
            <a:extLst>
              <a:ext uri="{FF2B5EF4-FFF2-40B4-BE49-F238E27FC236}">
                <a16:creationId xmlns:a16="http://schemas.microsoft.com/office/drawing/2014/main" xmlns="" id="{8CE1B92A-A398-4A9F-8D12-FC54583043E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019619" y="4135228"/>
            <a:ext cx="751795" cy="725508"/>
          </a:xfrm>
          <a:prstGeom prst="rect">
            <a:avLst/>
          </a:prstGeom>
        </p:spPr>
      </p:pic>
      <p:pic>
        <p:nvPicPr>
          <p:cNvPr id="11" name="图片 10">
            <a:extLst>
              <a:ext uri="{FF2B5EF4-FFF2-40B4-BE49-F238E27FC236}">
                <a16:creationId xmlns:a16="http://schemas.microsoft.com/office/drawing/2014/main" xmlns="" id="{5CE8B375-B43D-46F7-B9CB-7732C581F8D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235542" y="4152902"/>
            <a:ext cx="678316" cy="704010"/>
          </a:xfrm>
          <a:prstGeom prst="rect">
            <a:avLst/>
          </a:prstGeom>
        </p:spPr>
      </p:pic>
      <p:pic>
        <p:nvPicPr>
          <p:cNvPr id="12" name="图片 11">
            <a:extLst>
              <a:ext uri="{FF2B5EF4-FFF2-40B4-BE49-F238E27FC236}">
                <a16:creationId xmlns:a16="http://schemas.microsoft.com/office/drawing/2014/main" xmlns="" id="{192956E6-AC54-483B-A34C-625E3359209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601379" y="4131130"/>
            <a:ext cx="439392" cy="725508"/>
          </a:xfrm>
          <a:prstGeom prst="rect">
            <a:avLst/>
          </a:prstGeom>
        </p:spPr>
      </p:pic>
      <p:pic>
        <p:nvPicPr>
          <p:cNvPr id="13" name="图片 12">
            <a:extLst>
              <a:ext uri="{FF2B5EF4-FFF2-40B4-BE49-F238E27FC236}">
                <a16:creationId xmlns:a16="http://schemas.microsoft.com/office/drawing/2014/main" xmlns="" id="{3B6DD7FE-F586-42C5-BF72-241C69103AB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799697" y="4109358"/>
            <a:ext cx="620363" cy="725509"/>
          </a:xfrm>
          <a:prstGeom prst="rect">
            <a:avLst/>
          </a:prstGeom>
        </p:spPr>
      </p:pic>
      <p:pic>
        <p:nvPicPr>
          <p:cNvPr id="14" name="图片 13">
            <a:extLst>
              <a:ext uri="{FF2B5EF4-FFF2-40B4-BE49-F238E27FC236}">
                <a16:creationId xmlns:a16="http://schemas.microsoft.com/office/drawing/2014/main" xmlns="" id="{E977C592-9DED-4D8A-A00C-510E64C9E6A1}"/>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043224" y="4131130"/>
            <a:ext cx="439392" cy="656674"/>
          </a:xfrm>
          <a:prstGeom prst="rect">
            <a:avLst/>
          </a:prstGeom>
        </p:spPr>
      </p:pic>
      <p:pic>
        <p:nvPicPr>
          <p:cNvPr id="15" name="图片 14">
            <a:extLst>
              <a:ext uri="{FF2B5EF4-FFF2-40B4-BE49-F238E27FC236}">
                <a16:creationId xmlns:a16="http://schemas.microsoft.com/office/drawing/2014/main" xmlns="" id="{094275AD-E858-462C-B8F1-B374E3C87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7907480" y="4967655"/>
            <a:ext cx="2214225" cy="704010"/>
          </a:xfrm>
          <a:prstGeom prst="rect">
            <a:avLst/>
          </a:prstGeom>
        </p:spPr>
      </p:pic>
      <p:pic>
        <p:nvPicPr>
          <p:cNvPr id="16" name="图片 15">
            <a:extLst>
              <a:ext uri="{FF2B5EF4-FFF2-40B4-BE49-F238E27FC236}">
                <a16:creationId xmlns:a16="http://schemas.microsoft.com/office/drawing/2014/main" xmlns="" id="{2171BBBB-BD7D-4456-9C60-A5BA8DF644C7}"/>
              </a:ext>
            </a:extLst>
          </p:cNvPr>
          <p:cNvPicPr>
            <a:picLocks noChangeAspect="1"/>
          </p:cNvPicPr>
          <p:nvPr/>
        </p:nvPicPr>
        <p:blipFill>
          <a:blip r:embed="rId11"/>
          <a:stretch>
            <a:fillRect/>
          </a:stretch>
        </p:blipFill>
        <p:spPr>
          <a:xfrm>
            <a:off x="3417448" y="4361198"/>
            <a:ext cx="3136352" cy="2450755"/>
          </a:xfrm>
          <a:prstGeom prst="rect">
            <a:avLst/>
          </a:prstGeom>
        </p:spPr>
      </p:pic>
      <p:pic>
        <p:nvPicPr>
          <p:cNvPr id="17" name="图片 16">
            <a:extLst>
              <a:ext uri="{FF2B5EF4-FFF2-40B4-BE49-F238E27FC236}">
                <a16:creationId xmlns:a16="http://schemas.microsoft.com/office/drawing/2014/main" xmlns="" id="{EBEE6DEF-8238-4077-9E63-E8D8B7999227}"/>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197942" y="3206358"/>
            <a:ext cx="935658" cy="935658"/>
          </a:xfrm>
          <a:prstGeom prst="rect">
            <a:avLst/>
          </a:prstGeom>
        </p:spPr>
      </p:pic>
      <p:pic>
        <p:nvPicPr>
          <p:cNvPr id="18" name="图片 17">
            <a:extLst>
              <a:ext uri="{FF2B5EF4-FFF2-40B4-BE49-F238E27FC236}">
                <a16:creationId xmlns:a16="http://schemas.microsoft.com/office/drawing/2014/main" xmlns="" id="{BE79E501-3E60-4FD8-925F-358C1AC782A7}"/>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616175" y="4123583"/>
            <a:ext cx="1105515" cy="1340018"/>
          </a:xfrm>
          <a:prstGeom prst="rect">
            <a:avLst/>
          </a:prstGeom>
        </p:spPr>
      </p:pic>
    </p:spTree>
    <p:extLst>
      <p:ext uri="{BB962C8B-B14F-4D97-AF65-F5344CB8AC3E}">
        <p14:creationId xmlns:p14="http://schemas.microsoft.com/office/powerpoint/2010/main" val="240712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自定义 4">
      <a:majorFont>
        <a:latin typeface="Times New Roman"/>
        <a:ea typeface="宋体"/>
        <a:cs typeface=""/>
      </a:majorFont>
      <a:minorFont>
        <a:latin typeface="Times New Roman"/>
        <a:ea typeface="宋体"/>
        <a:cs typeface=""/>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17329</TotalTime>
  <Words>1139</Words>
  <Application>Microsoft Office PowerPoint</Application>
  <PresentationFormat>宽屏</PresentationFormat>
  <Paragraphs>219</Paragraphs>
  <Slides>38</Slides>
  <Notes>35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38</vt:i4>
      </vt:variant>
    </vt:vector>
  </HeadingPairs>
  <TitlesOfParts>
    <vt:vector size="45" baseType="lpstr">
      <vt:lpstr>等线</vt:lpstr>
      <vt:lpstr>华文彩云</vt:lpstr>
      <vt:lpstr>华文隶书</vt:lpstr>
      <vt:lpstr>宋体</vt:lpstr>
      <vt:lpstr>Arial</vt:lpstr>
      <vt:lpstr>Times New Roman</vt:lpstr>
      <vt:lpstr>画廊</vt:lpstr>
      <vt:lpstr>数据结构</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PowerPoint 演示文稿</vt:lpstr>
      <vt:lpstr>第七章 查找</vt:lpstr>
      <vt:lpstr>第七章 查找</vt:lpstr>
      <vt:lpstr>第七章 查找</vt:lpstr>
      <vt:lpstr>第七章 查找</vt:lpstr>
      <vt:lpstr>第七章 查找</vt:lpstr>
      <vt:lpstr>第七章 查找</vt:lpstr>
      <vt:lpstr>PowerPoint 演示文稿</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zhoufei</dc:creator>
  <cp:lastModifiedBy>szu</cp:lastModifiedBy>
  <cp:revision>1023</cp:revision>
  <cp:lastPrinted>2018-09-20T09:36:46Z</cp:lastPrinted>
  <dcterms:created xsi:type="dcterms:W3CDTF">2018-09-04T02:30:21Z</dcterms:created>
  <dcterms:modified xsi:type="dcterms:W3CDTF">2021-11-26T07:36:50Z</dcterms:modified>
</cp:coreProperties>
</file>